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16"/>
  </p:notesMasterIdLst>
  <p:sldIdLst>
    <p:sldId id="256" r:id="rId2"/>
    <p:sldId id="259" r:id="rId3"/>
    <p:sldId id="271" r:id="rId4"/>
    <p:sldId id="272" r:id="rId5"/>
    <p:sldId id="277" r:id="rId6"/>
    <p:sldId id="278" r:id="rId7"/>
    <p:sldId id="279" r:id="rId8"/>
    <p:sldId id="280" r:id="rId9"/>
    <p:sldId id="281" r:id="rId10"/>
    <p:sldId id="273" r:id="rId11"/>
    <p:sldId id="274" r:id="rId12"/>
    <p:sldId id="282" r:id="rId13"/>
    <p:sldId id="275" r:id="rId14"/>
    <p:sldId id="266"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1AB33D-FE19-43B7-9D7D-7C3EF2593882}" type="doc">
      <dgm:prSet loTypeId="urn:microsoft.com/office/officeart/2005/8/layout/cycle7" loCatId="cycle" qsTypeId="urn:microsoft.com/office/officeart/2005/8/quickstyle/simple3" qsCatId="simple" csTypeId="urn:microsoft.com/office/officeart/2005/8/colors/accent1_2" csCatId="accent1" phldr="1"/>
      <dgm:spPr/>
      <dgm:t>
        <a:bodyPr/>
        <a:lstStyle/>
        <a:p>
          <a:endParaRPr lang="tr-TR"/>
        </a:p>
      </dgm:t>
    </dgm:pt>
    <dgm:pt modelId="{9C13D903-DA49-47B2-B872-47F20AC94C88}">
      <dgm:prSet custT="1"/>
      <dgm:spPr/>
      <dgm:t>
        <a:bodyPr/>
        <a:lstStyle/>
        <a:p>
          <a:pPr algn="ctr" rtl="0"/>
          <a:r>
            <a:rPr lang="kk-KZ" sz="2200" b="1" i="0" baseline="0" dirty="0" smtClean="0"/>
            <a:t>In the use of the Direct Method in language teaching, the teachers are to undertake a great effort since they are not allowed to talk mother tongue. They are to find meaningful teaching materials to study along with the texts in the book. They try to make the students understand the general rules and structures through the stretches  of the target language studied in classroom. Such an effort fits the inductive spirit of the Direct Method.</a:t>
          </a:r>
          <a:endParaRPr lang="tr-TR" sz="2200" b="1" i="0" baseline="0" dirty="0"/>
        </a:p>
      </dgm:t>
    </dgm:pt>
    <dgm:pt modelId="{60443641-DC5B-4B92-AEB8-41B2B90CCA66}" type="parTrans" cxnId="{2D4DA24C-6595-4B00-B838-A9B270308A06}">
      <dgm:prSet/>
      <dgm:spPr/>
      <dgm:t>
        <a:bodyPr/>
        <a:lstStyle/>
        <a:p>
          <a:endParaRPr lang="tr-TR" sz="2000"/>
        </a:p>
      </dgm:t>
    </dgm:pt>
    <dgm:pt modelId="{C2130950-C603-421B-A0AF-A01A4602F6D0}" type="sibTrans" cxnId="{2D4DA24C-6595-4B00-B838-A9B270308A06}">
      <dgm:prSet custT="1"/>
      <dgm:spPr/>
      <dgm:t>
        <a:bodyPr/>
        <a:lstStyle/>
        <a:p>
          <a:endParaRPr lang="tr-TR" sz="2000"/>
        </a:p>
      </dgm:t>
    </dgm:pt>
    <dgm:pt modelId="{AC25C728-B6AF-416D-8A4A-6EF5AC2F683F}">
      <dgm:prSet custT="1"/>
      <dgm:spPr/>
      <dgm:t>
        <a:bodyPr/>
        <a:lstStyle/>
        <a:p>
          <a:pPr algn="ctr" rtl="0"/>
          <a:r>
            <a:rPr lang="kk-KZ" sz="2200" b="1" i="0" baseline="0" dirty="0" smtClean="0"/>
            <a:t>A native teacher or one who has proficiency like a native teacher can better carry out the role of the teacher along with the Direct Met</a:t>
          </a:r>
          <a:r>
            <a:rPr lang="kk-KZ" sz="2000" b="1" i="0" baseline="0" dirty="0" smtClean="0"/>
            <a:t>hod</a:t>
          </a:r>
          <a:endParaRPr lang="kk-KZ" sz="2000" b="1" i="0" baseline="0" dirty="0"/>
        </a:p>
      </dgm:t>
    </dgm:pt>
    <dgm:pt modelId="{BCC08407-24FE-424D-B973-7BC452B6EDBF}" type="parTrans" cxnId="{FDC5AE11-F3FC-4B18-8921-B30DF00FD235}">
      <dgm:prSet/>
      <dgm:spPr/>
      <dgm:t>
        <a:bodyPr/>
        <a:lstStyle/>
        <a:p>
          <a:endParaRPr lang="tr-TR" sz="2000"/>
        </a:p>
      </dgm:t>
    </dgm:pt>
    <dgm:pt modelId="{BEBF3558-8F51-4CA1-B1BC-FA23C3A333B1}" type="sibTrans" cxnId="{FDC5AE11-F3FC-4B18-8921-B30DF00FD235}">
      <dgm:prSet custT="1"/>
      <dgm:spPr/>
      <dgm:t>
        <a:bodyPr/>
        <a:lstStyle/>
        <a:p>
          <a:endParaRPr lang="tr-TR" sz="2000"/>
        </a:p>
      </dgm:t>
    </dgm:pt>
    <dgm:pt modelId="{E641C471-CB44-48FC-9F2D-25BA96C47796}" type="pres">
      <dgm:prSet presAssocID="{B81AB33D-FE19-43B7-9D7D-7C3EF2593882}" presName="Name0" presStyleCnt="0">
        <dgm:presLayoutVars>
          <dgm:dir/>
          <dgm:resizeHandles val="exact"/>
        </dgm:presLayoutVars>
      </dgm:prSet>
      <dgm:spPr/>
      <dgm:t>
        <a:bodyPr/>
        <a:lstStyle/>
        <a:p>
          <a:endParaRPr lang="tr-TR"/>
        </a:p>
      </dgm:t>
    </dgm:pt>
    <dgm:pt modelId="{D9652FF7-8C1E-4851-A786-A93BA64ACBE2}" type="pres">
      <dgm:prSet presAssocID="{9C13D903-DA49-47B2-B872-47F20AC94C88}" presName="node" presStyleLbl="node1" presStyleIdx="0" presStyleCnt="2" custScaleX="285089" custScaleY="197729" custRadScaleRad="89980" custRadScaleInc="86">
        <dgm:presLayoutVars>
          <dgm:bulletEnabled val="1"/>
        </dgm:presLayoutVars>
      </dgm:prSet>
      <dgm:spPr/>
      <dgm:t>
        <a:bodyPr/>
        <a:lstStyle/>
        <a:p>
          <a:endParaRPr lang="tr-TR"/>
        </a:p>
      </dgm:t>
    </dgm:pt>
    <dgm:pt modelId="{9B86D24B-F50C-41DD-93FE-4FAF5D1F8C80}" type="pres">
      <dgm:prSet presAssocID="{C2130950-C603-421B-A0AF-A01A4602F6D0}" presName="sibTrans" presStyleLbl="sibTrans2D1" presStyleIdx="0" presStyleCnt="2" custScaleX="71546" custScaleY="160499" custLinFactNeighborX="74092" custLinFactNeighborY="1176"/>
      <dgm:spPr/>
      <dgm:t>
        <a:bodyPr/>
        <a:lstStyle/>
        <a:p>
          <a:endParaRPr lang="tr-TR"/>
        </a:p>
      </dgm:t>
    </dgm:pt>
    <dgm:pt modelId="{C452F7D0-0871-44D9-B422-FC3A896F8F29}" type="pres">
      <dgm:prSet presAssocID="{C2130950-C603-421B-A0AF-A01A4602F6D0}" presName="connectorText" presStyleLbl="sibTrans2D1" presStyleIdx="0" presStyleCnt="2"/>
      <dgm:spPr/>
      <dgm:t>
        <a:bodyPr/>
        <a:lstStyle/>
        <a:p>
          <a:endParaRPr lang="tr-TR"/>
        </a:p>
      </dgm:t>
    </dgm:pt>
    <dgm:pt modelId="{BF2C416B-545B-4033-9E8F-05562577A940}" type="pres">
      <dgm:prSet presAssocID="{AC25C728-B6AF-416D-8A4A-6EF5AC2F683F}" presName="node" presStyleLbl="node1" presStyleIdx="1" presStyleCnt="2" custScaleX="132685" custScaleY="174527" custRadScaleRad="143924" custRadScaleInc="-67258">
        <dgm:presLayoutVars>
          <dgm:bulletEnabled val="1"/>
        </dgm:presLayoutVars>
      </dgm:prSet>
      <dgm:spPr/>
      <dgm:t>
        <a:bodyPr/>
        <a:lstStyle/>
        <a:p>
          <a:endParaRPr lang="tr-TR"/>
        </a:p>
      </dgm:t>
    </dgm:pt>
    <dgm:pt modelId="{E05B0E3A-70A6-489C-9E36-9134BD835D09}" type="pres">
      <dgm:prSet presAssocID="{BEBF3558-8F51-4CA1-B1BC-FA23C3A333B1}" presName="sibTrans" presStyleLbl="sibTrans2D1" presStyleIdx="1" presStyleCnt="2" custAng="10803945" custFlipHor="1" custScaleX="81056" custScaleY="98609" custLinFactNeighborX="-4497" custLinFactNeighborY="76038"/>
      <dgm:spPr/>
      <dgm:t>
        <a:bodyPr/>
        <a:lstStyle/>
        <a:p>
          <a:endParaRPr lang="tr-TR"/>
        </a:p>
      </dgm:t>
    </dgm:pt>
    <dgm:pt modelId="{9BB79B10-2B5B-4610-B25A-00E57CAC7B5B}" type="pres">
      <dgm:prSet presAssocID="{BEBF3558-8F51-4CA1-B1BC-FA23C3A333B1}" presName="connectorText" presStyleLbl="sibTrans2D1" presStyleIdx="1" presStyleCnt="2"/>
      <dgm:spPr/>
      <dgm:t>
        <a:bodyPr/>
        <a:lstStyle/>
        <a:p>
          <a:endParaRPr lang="tr-TR"/>
        </a:p>
      </dgm:t>
    </dgm:pt>
  </dgm:ptLst>
  <dgm:cxnLst>
    <dgm:cxn modelId="{255F8F9D-75C3-4865-93E6-6EDB09396597}" type="presOf" srcId="{C2130950-C603-421B-A0AF-A01A4602F6D0}" destId="{C452F7D0-0871-44D9-B422-FC3A896F8F29}" srcOrd="1" destOrd="0" presId="urn:microsoft.com/office/officeart/2005/8/layout/cycle7"/>
    <dgm:cxn modelId="{AA95DD22-E4CD-4340-BBE5-27F1D135AD5B}" type="presOf" srcId="{B81AB33D-FE19-43B7-9D7D-7C3EF2593882}" destId="{E641C471-CB44-48FC-9F2D-25BA96C47796}" srcOrd="0" destOrd="0" presId="urn:microsoft.com/office/officeart/2005/8/layout/cycle7"/>
    <dgm:cxn modelId="{2D4DA24C-6595-4B00-B838-A9B270308A06}" srcId="{B81AB33D-FE19-43B7-9D7D-7C3EF2593882}" destId="{9C13D903-DA49-47B2-B872-47F20AC94C88}" srcOrd="0" destOrd="0" parTransId="{60443641-DC5B-4B92-AEB8-41B2B90CCA66}" sibTransId="{C2130950-C603-421B-A0AF-A01A4602F6D0}"/>
    <dgm:cxn modelId="{D880AA80-E3A5-4355-8BC3-141B57B1A462}" type="presOf" srcId="{C2130950-C603-421B-A0AF-A01A4602F6D0}" destId="{9B86D24B-F50C-41DD-93FE-4FAF5D1F8C80}" srcOrd="0" destOrd="0" presId="urn:microsoft.com/office/officeart/2005/8/layout/cycle7"/>
    <dgm:cxn modelId="{7E295F8C-F456-455A-9A5F-8B81D7D536D3}" type="presOf" srcId="{BEBF3558-8F51-4CA1-B1BC-FA23C3A333B1}" destId="{9BB79B10-2B5B-4610-B25A-00E57CAC7B5B}" srcOrd="1" destOrd="0" presId="urn:microsoft.com/office/officeart/2005/8/layout/cycle7"/>
    <dgm:cxn modelId="{FDC5AE11-F3FC-4B18-8921-B30DF00FD235}" srcId="{B81AB33D-FE19-43B7-9D7D-7C3EF2593882}" destId="{AC25C728-B6AF-416D-8A4A-6EF5AC2F683F}" srcOrd="1" destOrd="0" parTransId="{BCC08407-24FE-424D-B973-7BC452B6EDBF}" sibTransId="{BEBF3558-8F51-4CA1-B1BC-FA23C3A333B1}"/>
    <dgm:cxn modelId="{225A3D11-042E-419E-9542-07BA3C299C98}" type="presOf" srcId="{BEBF3558-8F51-4CA1-B1BC-FA23C3A333B1}" destId="{E05B0E3A-70A6-489C-9E36-9134BD835D09}" srcOrd="0" destOrd="0" presId="urn:microsoft.com/office/officeart/2005/8/layout/cycle7"/>
    <dgm:cxn modelId="{2F53E9F9-7048-4764-8257-ADD4B8B6CF23}" type="presOf" srcId="{9C13D903-DA49-47B2-B872-47F20AC94C88}" destId="{D9652FF7-8C1E-4851-A786-A93BA64ACBE2}" srcOrd="0" destOrd="0" presId="urn:microsoft.com/office/officeart/2005/8/layout/cycle7"/>
    <dgm:cxn modelId="{0555EA90-B69B-4B43-860E-360780D7D5FE}" type="presOf" srcId="{AC25C728-B6AF-416D-8A4A-6EF5AC2F683F}" destId="{BF2C416B-545B-4033-9E8F-05562577A940}" srcOrd="0" destOrd="0" presId="urn:microsoft.com/office/officeart/2005/8/layout/cycle7"/>
    <dgm:cxn modelId="{94055B61-0640-47B5-A848-D64063CD0CA3}" type="presParOf" srcId="{E641C471-CB44-48FC-9F2D-25BA96C47796}" destId="{D9652FF7-8C1E-4851-A786-A93BA64ACBE2}" srcOrd="0" destOrd="0" presId="urn:microsoft.com/office/officeart/2005/8/layout/cycle7"/>
    <dgm:cxn modelId="{D4A95141-48A2-4A6A-B1F3-46A4B0AF9D79}" type="presParOf" srcId="{E641C471-CB44-48FC-9F2D-25BA96C47796}" destId="{9B86D24B-F50C-41DD-93FE-4FAF5D1F8C80}" srcOrd="1" destOrd="0" presId="urn:microsoft.com/office/officeart/2005/8/layout/cycle7"/>
    <dgm:cxn modelId="{E5415B24-D59D-4DAE-B9A9-12CFCB7E3F57}" type="presParOf" srcId="{9B86D24B-F50C-41DD-93FE-4FAF5D1F8C80}" destId="{C452F7D0-0871-44D9-B422-FC3A896F8F29}" srcOrd="0" destOrd="0" presId="urn:microsoft.com/office/officeart/2005/8/layout/cycle7"/>
    <dgm:cxn modelId="{2CDCBE98-6C7B-4CB5-AF2C-C66E2B9304E0}" type="presParOf" srcId="{E641C471-CB44-48FC-9F2D-25BA96C47796}" destId="{BF2C416B-545B-4033-9E8F-05562577A940}" srcOrd="2" destOrd="0" presId="urn:microsoft.com/office/officeart/2005/8/layout/cycle7"/>
    <dgm:cxn modelId="{EE9C14DD-BBBF-4657-BF28-AF18701AD982}" type="presParOf" srcId="{E641C471-CB44-48FC-9F2D-25BA96C47796}" destId="{E05B0E3A-70A6-489C-9E36-9134BD835D09}" srcOrd="3" destOrd="0" presId="urn:microsoft.com/office/officeart/2005/8/layout/cycle7"/>
    <dgm:cxn modelId="{BFCC24FD-50DB-45D1-87BC-6FAF8140B0FF}" type="presParOf" srcId="{E05B0E3A-70A6-489C-9E36-9134BD835D09}" destId="{9BB79B10-2B5B-4610-B25A-00E57CAC7B5B}" srcOrd="0" destOrd="0" presId="urn:microsoft.com/office/officeart/2005/8/layout/cycle7"/>
  </dgm:cxn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ru-RU"/>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E9195F91-FF44-4BF5-BC85-905FE2743137}" type="datetimeFigureOut">
              <a:rPr lang="ru-RU"/>
              <a:pPr/>
              <a:t>04.04.2012</a:t>
            </a:fld>
            <a:endParaRPr lang="ru-RU"/>
          </a:p>
        </p:txBody>
      </p:sp>
      <p:sp>
        <p:nvSpPr>
          <p:cNvPr id="215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ru-RU"/>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D06BEA64-D3B5-498B-AF43-DC294D4FC35F}" type="slidenum">
              <a:rPr lang="ru-RU"/>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4E206FCF-BC98-4B82-981C-EEA0539EB62D}" type="slidenum">
              <a:rPr lang="tr-TR" smtClean="0"/>
              <a:pPr/>
              <a:t>3</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p:txBody>
          <a:bodyPr/>
          <a:lstStyle/>
          <a:p>
            <a:endParaRPr lang="ru-RU"/>
          </a:p>
        </p:txBody>
      </p:sp>
      <p:sp>
        <p:nvSpPr>
          <p:cNvPr id="2253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3E262F-23C2-4188-9FFA-DE272E6BB9DD}" type="slidenum">
              <a:rPr lang="en-US" sz="1200">
                <a:cs typeface="Arial" charset="0"/>
              </a:rPr>
              <a:pPr algn="r"/>
              <a:t>8</a:t>
            </a:fld>
            <a:endParaRPr lang="en-US" sz="120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37890" name="Group 2"/>
          <p:cNvGrpSpPr>
            <a:grpSpLocks/>
          </p:cNvGrpSpPr>
          <p:nvPr/>
        </p:nvGrpSpPr>
        <p:grpSpPr bwMode="auto">
          <a:xfrm>
            <a:off x="0" y="927100"/>
            <a:ext cx="8991600" cy="4495800"/>
            <a:chOff x="0" y="584"/>
            <a:chExt cx="5664" cy="2832"/>
          </a:xfrm>
        </p:grpSpPr>
        <p:sp>
          <p:nvSpPr>
            <p:cNvPr id="37891"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p:spPr>
          <p:txBody>
            <a:bodyPr wrap="none" anchor="ctr"/>
            <a:lstStyle/>
            <a:p>
              <a:pPr algn="ctr"/>
              <a:endParaRPr lang="ru-RU" sz="2400">
                <a:latin typeface="Times New Roman" pitchFamily="18" charset="0"/>
              </a:endParaRPr>
            </a:p>
          </p:txBody>
        </p:sp>
        <p:sp>
          <p:nvSpPr>
            <p:cNvPr id="37892"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p:spPr>
          <p:txBody>
            <a:bodyPr wrap="none" anchor="ctr"/>
            <a:lstStyle/>
            <a:p>
              <a:pPr algn="ctr"/>
              <a:endParaRPr lang="ru-RU" sz="2400">
                <a:latin typeface="Times New Roman" pitchFamily="18" charset="0"/>
              </a:endParaRPr>
            </a:p>
          </p:txBody>
        </p:sp>
        <p:sp>
          <p:nvSpPr>
            <p:cNvPr id="37893" name="AutoShape 5"/>
            <p:cNvSpPr>
              <a:spLocks noChangeArrowheads="1"/>
            </p:cNvSpPr>
            <p:nvPr userDrawn="1"/>
          </p:nvSpPr>
          <p:spPr bwMode="blackWhite">
            <a:xfrm>
              <a:off x="0" y="872"/>
              <a:ext cx="5664" cy="1152"/>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4416" y="0"/>
                </a:cxn>
                <a:cxn ang="0">
                  <a:pos x="4917" y="500"/>
                </a:cxn>
                <a:cxn ang="0">
                  <a:pos x="4417" y="1000"/>
                </a:cxn>
                <a:cxn ang="0">
                  <a:pos x="0" y="1000"/>
                </a:cxn>
              </a:cxnLst>
              <a:rect l="T0" t="T1" r="T2" b="T3"/>
              <a:pathLst>
                <a:path w="4917" h="1000">
                  <a:moveTo>
                    <a:pt x="0" y="0"/>
                  </a:moveTo>
                  <a:lnTo>
                    <a:pt x="4416" y="0"/>
                  </a:lnTo>
                  <a:cubicBezTo>
                    <a:pt x="4693" y="0"/>
                    <a:pt x="4917" y="223"/>
                    <a:pt x="4917" y="500"/>
                  </a:cubicBezTo>
                  <a:cubicBezTo>
                    <a:pt x="4917" y="776"/>
                    <a:pt x="4693" y="999"/>
                    <a:pt x="4417" y="1000"/>
                  </a:cubicBezTo>
                  <a:lnTo>
                    <a:pt x="0" y="1000"/>
                  </a:lnTo>
                  <a:close/>
                </a:path>
              </a:pathLst>
            </a:custGeom>
            <a:solidFill>
              <a:schemeClr val="folHlink"/>
            </a:solidFill>
            <a:ln w="9525">
              <a:noFill/>
              <a:miter lim="800000"/>
              <a:headEnd/>
              <a:tailEnd/>
            </a:ln>
          </p:spPr>
          <p:txBody>
            <a:bodyPr/>
            <a:lstStyle/>
            <a:p>
              <a:endParaRPr lang="ru-RU" sz="2400">
                <a:latin typeface="Times New Roman" pitchFamily="18" charset="0"/>
              </a:endParaRPr>
            </a:p>
          </p:txBody>
        </p:sp>
        <p:sp>
          <p:nvSpPr>
            <p:cNvPr id="37894" name="Line 6"/>
            <p:cNvSpPr>
              <a:spLocks noChangeShapeType="1"/>
            </p:cNvSpPr>
            <p:nvPr userDrawn="1"/>
          </p:nvSpPr>
          <p:spPr bwMode="auto">
            <a:xfrm>
              <a:off x="0" y="1928"/>
              <a:ext cx="5232" cy="0"/>
            </a:xfrm>
            <a:prstGeom prst="line">
              <a:avLst/>
            </a:prstGeom>
            <a:noFill/>
            <a:ln w="50800">
              <a:solidFill>
                <a:schemeClr val="bg1"/>
              </a:solidFill>
              <a:round/>
              <a:headEnd/>
              <a:tailEnd/>
            </a:ln>
            <a:effectLst/>
          </p:spPr>
          <p:txBody>
            <a:bodyPr/>
            <a:lstStyle/>
            <a:p>
              <a:endParaRPr lang="ru-RU"/>
            </a:p>
          </p:txBody>
        </p:sp>
      </p:grpSp>
      <p:sp>
        <p:nvSpPr>
          <p:cNvPr id="37895" name="Rectangle 7"/>
          <p:cNvSpPr>
            <a:spLocks noGrp="1" noChangeArrowheads="1"/>
          </p:cNvSpPr>
          <p:nvPr>
            <p:ph type="ctrTitle"/>
          </p:nvPr>
        </p:nvSpPr>
        <p:spPr>
          <a:xfrm>
            <a:off x="228600" y="1427163"/>
            <a:ext cx="8077200" cy="1609725"/>
          </a:xfrm>
        </p:spPr>
        <p:txBody>
          <a:bodyPr/>
          <a:lstStyle>
            <a:lvl1pPr>
              <a:defRPr sz="4600"/>
            </a:lvl1pPr>
          </a:lstStyle>
          <a:p>
            <a:r>
              <a:rPr lang="ru-RU"/>
              <a:t>Образец заголовка</a:t>
            </a:r>
          </a:p>
        </p:txBody>
      </p:sp>
      <p:sp>
        <p:nvSpPr>
          <p:cNvPr id="37896"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r>
              <a:rPr lang="ru-RU"/>
              <a:t>Образец подзаголовка</a:t>
            </a:r>
          </a:p>
        </p:txBody>
      </p:sp>
      <p:sp>
        <p:nvSpPr>
          <p:cNvPr id="37897" name="Rectangle 9"/>
          <p:cNvSpPr>
            <a:spLocks noGrp="1" noChangeArrowheads="1"/>
          </p:cNvSpPr>
          <p:nvPr>
            <p:ph type="dt" sz="half" idx="2"/>
          </p:nvPr>
        </p:nvSpPr>
        <p:spPr>
          <a:xfrm>
            <a:off x="457200" y="6248400"/>
            <a:ext cx="2133600" cy="471488"/>
          </a:xfrm>
        </p:spPr>
        <p:txBody>
          <a:bodyPr/>
          <a:lstStyle>
            <a:lvl1pPr>
              <a:defRPr/>
            </a:lvl1pPr>
          </a:lstStyle>
          <a:p>
            <a:fld id="{6CEA6CF8-43FA-4AE0-89A8-19506606367F}" type="datetimeFigureOut">
              <a:rPr lang="ru-RU"/>
              <a:pPr/>
              <a:t>04.04.2012</a:t>
            </a:fld>
            <a:endParaRPr lang="ru-RU"/>
          </a:p>
        </p:txBody>
      </p:sp>
      <p:sp>
        <p:nvSpPr>
          <p:cNvPr id="37898" name="Rectangle 10"/>
          <p:cNvSpPr>
            <a:spLocks noGrp="1" noChangeArrowheads="1"/>
          </p:cNvSpPr>
          <p:nvPr>
            <p:ph type="ftr" sz="quarter" idx="3"/>
          </p:nvPr>
        </p:nvSpPr>
        <p:spPr>
          <a:xfrm>
            <a:off x="3124200" y="6253163"/>
            <a:ext cx="2895600" cy="457200"/>
          </a:xfrm>
        </p:spPr>
        <p:txBody>
          <a:bodyPr/>
          <a:lstStyle>
            <a:lvl1pPr>
              <a:defRPr/>
            </a:lvl1pPr>
          </a:lstStyle>
          <a:p>
            <a:endParaRPr lang="ru-RU"/>
          </a:p>
        </p:txBody>
      </p:sp>
      <p:sp>
        <p:nvSpPr>
          <p:cNvPr id="37899" name="Rectangle 11"/>
          <p:cNvSpPr>
            <a:spLocks noGrp="1" noChangeArrowheads="1"/>
          </p:cNvSpPr>
          <p:nvPr>
            <p:ph type="sldNum" sz="quarter" idx="4"/>
          </p:nvPr>
        </p:nvSpPr>
        <p:spPr>
          <a:xfrm>
            <a:off x="6553200" y="6248400"/>
            <a:ext cx="2133600" cy="471488"/>
          </a:xfrm>
        </p:spPr>
        <p:txBody>
          <a:bodyPr/>
          <a:lstStyle>
            <a:lvl1pPr>
              <a:defRPr/>
            </a:lvl1pPr>
          </a:lstStyle>
          <a:p>
            <a:fld id="{07414D6B-2B18-41D7-A315-F0FAFE431CC0}"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fld id="{54F8F6FB-284D-4F06-A746-0EB223AF460B}" type="datetimeFigureOut">
              <a:rPr lang="ru-RU"/>
              <a:pPr/>
              <a:t>04.04.2012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21AE0C97-0B7E-4557-9AD0-56CB85F9A9EA}"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50013" y="228600"/>
            <a:ext cx="2084387" cy="57912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195263" y="228600"/>
            <a:ext cx="6102350" cy="5791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fld id="{0C26599A-6968-49ED-A83E-6DFE0B2683A0}" type="datetimeFigureOut">
              <a:rPr lang="ru-RU"/>
              <a:pPr/>
              <a:t>04.04.2012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0E470D3-3136-4680-A6D8-F86D5C3FC292}"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fld id="{B2E3FDE9-3332-4EE7-99ED-39E607731F1F}" type="datetimeFigureOut">
              <a:rPr lang="ru-RU"/>
              <a:pPr/>
              <a:t>04.04.2012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F3019FD-880F-4D4C-8C06-CA69004D8F29}"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fld id="{05333A64-82BF-4812-8A3B-43F0AB4869E5}" type="datetimeFigureOut">
              <a:rPr lang="ru-RU"/>
              <a:pPr/>
              <a:t>04.04.2012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9D9F0E3-276B-4732-BB8F-E4A468A3BC45}"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lvl1pPr>
              <a:defRPr/>
            </a:lvl1pPr>
          </a:lstStyle>
          <a:p>
            <a:fld id="{234DD702-BD79-47B3-BB46-E7380C11F114}" type="datetimeFigureOut">
              <a:rPr lang="ru-RU"/>
              <a:pPr/>
              <a:t>04.04.2012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DE616B0-34BB-4061-BD0E-D76F69F54BB6}"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lvl1pPr>
              <a:defRPr/>
            </a:lvl1pPr>
          </a:lstStyle>
          <a:p>
            <a:fld id="{E6A34EAD-E2A3-447C-9A09-549B5F7FAB31}" type="datetimeFigureOut">
              <a:rPr lang="ru-RU"/>
              <a:pPr/>
              <a:t>04.04.2012</a:t>
            </a:fld>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C8865B8A-A38F-487E-8F8D-5020E87A0F7A}"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lvl1pPr>
              <a:defRPr/>
            </a:lvl1pPr>
          </a:lstStyle>
          <a:p>
            <a:fld id="{3CDCA719-3CA3-42D3-BED3-F803BE911AD0}" type="datetimeFigureOut">
              <a:rPr lang="ru-RU"/>
              <a:pPr/>
              <a:t>04.04.2012</a:t>
            </a:fld>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F9B7E5F1-F2D7-40DF-8C41-256A61A50FA1}"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897AFB45-95BB-485F-B6E3-3FCE2A0B9C91}" type="datetimeFigureOut">
              <a:rPr lang="ru-RU"/>
              <a:pPr/>
              <a:t>04.04.2012</a:t>
            </a:fld>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911125C0-4770-4F90-B2D5-7BB1D46CEFCE}"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fld id="{70F3978A-A313-4499-BA45-E888BA6691C3}" type="datetimeFigureOut">
              <a:rPr lang="ru-RU"/>
              <a:pPr/>
              <a:t>04.04.2012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D9F5815-CDE1-4984-8FDD-A46B4E86100F}"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fld id="{9B926CEF-67FA-4423-821E-3A3A7286336D}" type="datetimeFigureOut">
              <a:rPr lang="ru-RU"/>
              <a:pPr/>
              <a:t>04.04.2012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5CF2292-10EE-4459-8E84-FD22BC6725E6}"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866" name="Group 2"/>
          <p:cNvGrpSpPr>
            <a:grpSpLocks/>
          </p:cNvGrpSpPr>
          <p:nvPr/>
        </p:nvGrpSpPr>
        <p:grpSpPr bwMode="auto">
          <a:xfrm>
            <a:off x="0" y="152400"/>
            <a:ext cx="8686800" cy="6096000"/>
            <a:chOff x="0" y="96"/>
            <a:chExt cx="5472" cy="3840"/>
          </a:xfrm>
        </p:grpSpPr>
        <p:sp>
          <p:nvSpPr>
            <p:cNvPr id="36867"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p:spPr>
          <p:txBody>
            <a:bodyPr wrap="none" anchor="ctr"/>
            <a:lstStyle/>
            <a:p>
              <a:pPr algn="ctr"/>
              <a:endParaRPr lang="ru-RU" sz="2400">
                <a:latin typeface="Times New Roman" pitchFamily="18" charset="0"/>
              </a:endParaRPr>
            </a:p>
          </p:txBody>
        </p:sp>
        <p:sp>
          <p:nvSpPr>
            <p:cNvPr id="36868" name="AutoShape 4"/>
            <p:cNvSpPr>
              <a:spLocks noChangeArrowheads="1"/>
            </p:cNvSpPr>
            <p:nvPr/>
          </p:nvSpPr>
          <p:spPr bwMode="blackWhite">
            <a:xfrm>
              <a:off x="0" y="96"/>
              <a:ext cx="5376" cy="768"/>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6499" y="0"/>
                </a:cxn>
                <a:cxn ang="0">
                  <a:pos x="7000" y="500"/>
                </a:cxn>
                <a:cxn ang="0">
                  <a:pos x="6500" y="1000"/>
                </a:cxn>
                <a:cxn ang="0">
                  <a:pos x="0" y="1000"/>
                </a:cxn>
              </a:cxnLst>
              <a:rect l="T0" t="T1" r="T2" b="T3"/>
              <a:pathLst>
                <a:path w="7000" h="1000">
                  <a:moveTo>
                    <a:pt x="0" y="0"/>
                  </a:moveTo>
                  <a:lnTo>
                    <a:pt x="6499" y="0"/>
                  </a:lnTo>
                  <a:cubicBezTo>
                    <a:pt x="6776" y="0"/>
                    <a:pt x="7000" y="223"/>
                    <a:pt x="7000" y="500"/>
                  </a:cubicBezTo>
                  <a:cubicBezTo>
                    <a:pt x="7000" y="776"/>
                    <a:pt x="6776" y="999"/>
                    <a:pt x="6500" y="1000"/>
                  </a:cubicBezTo>
                  <a:lnTo>
                    <a:pt x="0" y="1000"/>
                  </a:lnTo>
                  <a:close/>
                </a:path>
              </a:pathLst>
            </a:custGeom>
            <a:solidFill>
              <a:schemeClr val="folHlink"/>
            </a:solidFill>
            <a:ln w="9525">
              <a:noFill/>
              <a:miter lim="800000"/>
              <a:headEnd/>
              <a:tailEnd/>
            </a:ln>
          </p:spPr>
          <p:txBody>
            <a:bodyPr/>
            <a:lstStyle/>
            <a:p>
              <a:endParaRPr lang="ru-RU" sz="2400">
                <a:latin typeface="Times New Roman" pitchFamily="18" charset="0"/>
              </a:endParaRPr>
            </a:p>
          </p:txBody>
        </p:sp>
        <p:sp>
          <p:nvSpPr>
            <p:cNvPr id="36869" name="Line 5"/>
            <p:cNvSpPr>
              <a:spLocks noChangeShapeType="1"/>
            </p:cNvSpPr>
            <p:nvPr/>
          </p:nvSpPr>
          <p:spPr bwMode="auto">
            <a:xfrm>
              <a:off x="0" y="768"/>
              <a:ext cx="5088" cy="0"/>
            </a:xfrm>
            <a:prstGeom prst="line">
              <a:avLst/>
            </a:prstGeom>
            <a:noFill/>
            <a:ln w="38100">
              <a:solidFill>
                <a:schemeClr val="bg1"/>
              </a:solidFill>
              <a:round/>
              <a:headEnd/>
              <a:tailEnd/>
            </a:ln>
            <a:effectLst/>
          </p:spPr>
          <p:txBody>
            <a:bodyPr/>
            <a:lstStyle/>
            <a:p>
              <a:endParaRPr lang="ru-RU"/>
            </a:p>
          </p:txBody>
        </p:sp>
      </p:grpSp>
      <p:sp>
        <p:nvSpPr>
          <p:cNvPr id="36870"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6871"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6872"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75D4008E-AAE1-40B3-BFBA-241DC47267C6}" type="datetimeFigureOut">
              <a:rPr lang="ru-RU"/>
              <a:pPr/>
              <a:t>04.04.2012</a:t>
            </a:fld>
            <a:endParaRPr lang="ru-RU"/>
          </a:p>
        </p:txBody>
      </p:sp>
      <p:sp>
        <p:nvSpPr>
          <p:cNvPr id="36873"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ru-RU"/>
          </a:p>
        </p:txBody>
      </p:sp>
      <p:sp>
        <p:nvSpPr>
          <p:cNvPr id="36874"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4229139F-D46C-46BD-9C89-FD5447151FF3}"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idx="4294967295"/>
          </p:nvPr>
        </p:nvSpPr>
        <p:spPr>
          <a:xfrm>
            <a:off x="685800" y="2130425"/>
            <a:ext cx="7918450" cy="2738438"/>
          </a:xfrm>
        </p:spPr>
        <p:txBody>
          <a:bodyPr/>
          <a:lstStyle/>
          <a:p>
            <a:r>
              <a:rPr lang="en-US" sz="4600" dirty="0">
                <a:solidFill>
                  <a:schemeClr val="tx1"/>
                </a:solidFill>
                <a:latin typeface="Times New Roman" pitchFamily="18" charset="0"/>
              </a:rPr>
              <a:t>Teacher’s role in different </a:t>
            </a:r>
            <a:r>
              <a:rPr lang="en-US" sz="4600" dirty="0" smtClean="0">
                <a:solidFill>
                  <a:schemeClr val="tx1"/>
                </a:solidFill>
                <a:latin typeface="Times New Roman" pitchFamily="18" charset="0"/>
              </a:rPr>
              <a:t>methods </a:t>
            </a:r>
            <a:r>
              <a:rPr lang="en-US" sz="4600" dirty="0">
                <a:solidFill>
                  <a:schemeClr val="tx1"/>
                </a:solidFill>
                <a:latin typeface="Times New Roman" pitchFamily="18" charset="0"/>
              </a:rPr>
              <a:t>of teaching English.</a:t>
            </a:r>
            <a:r>
              <a:rPr lang="en-US" sz="4600" dirty="0"/>
              <a:t> </a:t>
            </a:r>
            <a:endParaRPr lang="ru-RU" sz="4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228600"/>
            <a:ext cx="9143999" cy="914400"/>
          </a:xfrm>
        </p:spPr>
        <p:txBody>
          <a:bodyPr/>
          <a:lstStyle/>
          <a:p>
            <a:r>
              <a:rPr lang="en-US" sz="4400" dirty="0" smtClean="0">
                <a:latin typeface="Times New Roman" pitchFamily="18" charset="0"/>
              </a:rPr>
              <a:t>Communicative </a:t>
            </a:r>
            <a:r>
              <a:rPr lang="en-US" sz="4400" dirty="0">
                <a:latin typeface="Times New Roman" pitchFamily="18" charset="0"/>
              </a:rPr>
              <a:t>Language Teaching</a:t>
            </a:r>
            <a:endParaRPr lang="ru-RU" sz="4400" dirty="0">
              <a:latin typeface="Times New Roman" pitchFamily="18" charset="0"/>
            </a:endParaRPr>
          </a:p>
        </p:txBody>
      </p:sp>
      <p:sp>
        <p:nvSpPr>
          <p:cNvPr id="24579" name="Rectangle 3"/>
          <p:cNvSpPr>
            <a:spLocks noGrp="1" noChangeArrowheads="1"/>
          </p:cNvSpPr>
          <p:nvPr>
            <p:ph type="body" idx="1"/>
          </p:nvPr>
        </p:nvSpPr>
        <p:spPr/>
        <p:txBody>
          <a:bodyPr/>
          <a:lstStyle/>
          <a:p>
            <a:r>
              <a:rPr lang="en-PH">
                <a:latin typeface="Times New Roman" pitchFamily="18" charset="0"/>
              </a:rPr>
              <a:t>They have to assume the role of facilitator and monitor</a:t>
            </a:r>
          </a:p>
          <a:p>
            <a:r>
              <a:rPr lang="en-PH">
                <a:latin typeface="Times New Roman" pitchFamily="18" charset="0"/>
              </a:rPr>
              <a:t>the teacher had to develop a different view of learners’ errors and of her/his own role in facilitating language learning.</a:t>
            </a:r>
          </a:p>
          <a:p>
            <a:r>
              <a:rPr lang="en-PH">
                <a:latin typeface="Times New Roman" pitchFamily="18" charset="0"/>
              </a:rPr>
              <a:t>As a </a:t>
            </a:r>
            <a:r>
              <a:rPr lang="en-PH" b="1">
                <a:latin typeface="Times New Roman" pitchFamily="18" charset="0"/>
              </a:rPr>
              <a:t>needs analyst</a:t>
            </a:r>
          </a:p>
          <a:p>
            <a:r>
              <a:rPr lang="en-PH">
                <a:latin typeface="Times New Roman" pitchFamily="18" charset="0"/>
              </a:rPr>
              <a:t>As a </a:t>
            </a:r>
            <a:r>
              <a:rPr lang="en-PH" b="1">
                <a:latin typeface="Times New Roman" pitchFamily="18" charset="0"/>
              </a:rPr>
              <a:t>counselor</a:t>
            </a:r>
          </a:p>
          <a:p>
            <a:r>
              <a:rPr lang="en-PH">
                <a:latin typeface="Times New Roman" pitchFamily="18" charset="0"/>
              </a:rPr>
              <a:t>As a </a:t>
            </a:r>
            <a:r>
              <a:rPr lang="en-PH" b="1">
                <a:latin typeface="Times New Roman" pitchFamily="18" charset="0"/>
              </a:rPr>
              <a:t>group process manager</a:t>
            </a:r>
          </a:p>
          <a:p>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Lexical Approach</a:t>
            </a:r>
            <a:endParaRPr lang="ru-RU" dirty="0"/>
          </a:p>
        </p:txBody>
      </p:sp>
      <p:sp>
        <p:nvSpPr>
          <p:cNvPr id="18435" name="Rectangle 3"/>
          <p:cNvSpPr>
            <a:spLocks noGrp="1" noChangeArrowheads="1"/>
          </p:cNvSpPr>
          <p:nvPr>
            <p:ph type="body" idx="1"/>
          </p:nvPr>
        </p:nvSpPr>
        <p:spPr/>
        <p:txBody>
          <a:bodyPr/>
          <a:lstStyle/>
          <a:p>
            <a:r>
              <a:rPr lang="ru-RU"/>
              <a:t>Teacher’s talk is the major source of learner’s input</a:t>
            </a:r>
            <a:endParaRPr lang="en-US"/>
          </a:p>
          <a:p>
            <a:r>
              <a:rPr lang="ru-RU"/>
              <a:t>Organizing the technological system, providing scaffolding to help learners</a:t>
            </a:r>
            <a:endParaRPr lang="en-US"/>
          </a:p>
          <a:p>
            <a:r>
              <a:rPr lang="ru-RU"/>
              <a:t>The teacher methodology:</a:t>
            </a:r>
            <a:endParaRPr lang="en-US"/>
          </a:p>
          <a:p>
            <a:r>
              <a:rPr lang="ru-RU"/>
              <a:t>Task</a:t>
            </a:r>
            <a:r>
              <a:rPr lang="en-US"/>
              <a:t> </a:t>
            </a:r>
            <a:r>
              <a:rPr lang="ru-RU"/>
              <a:t>Planning Report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4400">
                <a:latin typeface="Times New Roman" pitchFamily="18" charset="0"/>
              </a:rPr>
              <a:t>P</a:t>
            </a:r>
            <a:r>
              <a:rPr lang="ru-RU" sz="4400">
                <a:latin typeface="Times New Roman" pitchFamily="18" charset="0"/>
              </a:rPr>
              <a:t>resenta</a:t>
            </a:r>
            <a:r>
              <a:rPr lang="en-US" sz="4400">
                <a:latin typeface="Times New Roman" pitchFamily="18" charset="0"/>
              </a:rPr>
              <a:t>tion</a:t>
            </a:r>
            <a:r>
              <a:rPr lang="ru-RU" sz="4400">
                <a:latin typeface="Times New Roman" pitchFamily="18" charset="0"/>
              </a:rPr>
              <a:t> </a:t>
            </a:r>
            <a:r>
              <a:rPr lang="en-US" sz="4400">
                <a:latin typeface="Times New Roman" pitchFamily="18" charset="0"/>
              </a:rPr>
              <a:t>Practice</a:t>
            </a:r>
            <a:r>
              <a:rPr lang="ru-RU" sz="4400">
                <a:latin typeface="Times New Roman" pitchFamily="18" charset="0"/>
              </a:rPr>
              <a:t> </a:t>
            </a:r>
            <a:r>
              <a:rPr lang="en-US" sz="4400">
                <a:latin typeface="Times New Roman" pitchFamily="18" charset="0"/>
              </a:rPr>
              <a:t>Production</a:t>
            </a:r>
            <a:endParaRPr lang="ru-RU" sz="4400">
              <a:latin typeface="Times New Roman" pitchFamily="18" charset="0"/>
            </a:endParaRPr>
          </a:p>
        </p:txBody>
      </p:sp>
      <p:sp>
        <p:nvSpPr>
          <p:cNvPr id="39939" name="Rectangle 3"/>
          <p:cNvSpPr>
            <a:spLocks noGrp="1" noChangeArrowheads="1"/>
          </p:cNvSpPr>
          <p:nvPr>
            <p:ph type="body" idx="1"/>
          </p:nvPr>
        </p:nvSpPr>
        <p:spPr/>
        <p:txBody>
          <a:bodyPr/>
          <a:lstStyle/>
          <a:p>
            <a:pPr>
              <a:lnSpc>
                <a:spcPct val="90000"/>
              </a:lnSpc>
            </a:pPr>
            <a:r>
              <a:rPr lang="en-US" sz="2400">
                <a:latin typeface="Times New Roman" pitchFamily="18" charset="0"/>
                <a:cs typeface="Times New Roman" pitchFamily="18" charset="0"/>
              </a:rPr>
              <a:t>With this model individual language items (for example, the past continuous) are presented by the teacher, then practiced in the form of spoken and written exercises (often pattern drills), and then used by the learners in less controlled speaking or writing activities.</a:t>
            </a:r>
          </a:p>
          <a:p>
            <a:pPr>
              <a:lnSpc>
                <a:spcPct val="90000"/>
              </a:lnSpc>
            </a:pPr>
            <a:r>
              <a:rPr lang="en-US" sz="2400">
                <a:latin typeface="Times New Roman" pitchFamily="18" charset="0"/>
                <a:cs typeface="Times New Roman" pitchFamily="18" charset="0"/>
              </a:rPr>
              <a:t>the grammar point presented at the beginning of this procedure</a:t>
            </a:r>
          </a:p>
          <a:p>
            <a:pPr>
              <a:lnSpc>
                <a:spcPct val="90000"/>
              </a:lnSpc>
            </a:pPr>
            <a:r>
              <a:rPr lang="en-US" sz="2400">
                <a:latin typeface="Times New Roman" pitchFamily="18" charset="0"/>
                <a:cs typeface="Times New Roman" pitchFamily="18" charset="0"/>
              </a:rPr>
              <a:t>the teacher dealing with some of the grammatical or lexical problems</a:t>
            </a:r>
          </a:p>
          <a:p>
            <a:pPr>
              <a:lnSpc>
                <a:spcPct val="90000"/>
              </a:lnSpc>
            </a:pPr>
            <a:r>
              <a:rPr lang="en-US" sz="2400">
                <a:latin typeface="Times New Roman" pitchFamily="18" charset="0"/>
                <a:cs typeface="Times New Roman" pitchFamily="18" charset="0"/>
              </a:rPr>
              <a:t>The language presented in the ‘teach’ stage can be predicted if the initial production task is carefully chosen but there is a danger of randomness in this model.</a:t>
            </a:r>
            <a:endParaRPr lang="ru-RU" sz="2400">
              <a:latin typeface="Times New Roman" pitchFamily="18" charset="0"/>
              <a:cs typeface="Times New Roman" pitchFamily="18" charset="0"/>
            </a:endParaRPr>
          </a:p>
          <a:p>
            <a:pPr>
              <a:lnSpc>
                <a:spcPct val="90000"/>
              </a:lnSpc>
            </a:pPr>
            <a:endParaRPr lang="ru-RU"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ru-RU" sz="4400">
                <a:latin typeface="Times New Roman" pitchFamily="18" charset="0"/>
              </a:rPr>
              <a:t>Task-Based Learning</a:t>
            </a:r>
          </a:p>
        </p:txBody>
      </p:sp>
      <p:sp>
        <p:nvSpPr>
          <p:cNvPr id="45059" name="Rectangle 3"/>
          <p:cNvSpPr>
            <a:spLocks noGrp="1" noChangeArrowheads="1"/>
          </p:cNvSpPr>
          <p:nvPr>
            <p:ph type="body" idx="1"/>
          </p:nvPr>
        </p:nvSpPr>
        <p:spPr/>
        <p:txBody>
          <a:bodyPr/>
          <a:lstStyle/>
          <a:p>
            <a:pPr>
              <a:lnSpc>
                <a:spcPct val="80000"/>
              </a:lnSpc>
            </a:pPr>
            <a:r>
              <a:rPr lang="en-US" sz="2200"/>
              <a:t>teachers first give the learners examples of how other people competently deal with the given task type; alternatively they can themselves demonstrate in class, setting a practical example, strategies for coming to grips with the type of problem immanent to the given task.</a:t>
            </a:r>
            <a:endParaRPr lang="ru-RU" sz="2200"/>
          </a:p>
          <a:p>
            <a:pPr>
              <a:lnSpc>
                <a:spcPct val="80000"/>
              </a:lnSpc>
            </a:pPr>
            <a:r>
              <a:rPr lang="en-US" sz="2200"/>
              <a:t>In the actual task phase the teacher steps back and lets the learners autonomously do their work. Her/his role now is that of a monitor and advisor. S/he acts mainly when asked for support, and the support should be of the type which shows learners how to strategically tackle the given problem rather than giving them final answers which tend to suppress their active involvement with the linguistic and non-linguistics aspects of the task. S/he should intervene, however, if some learners fail to actively work on their task.</a:t>
            </a:r>
            <a:endParaRPr lang="ru-RU" sz="2200"/>
          </a:p>
          <a:p>
            <a:pPr>
              <a:lnSpc>
                <a:spcPct val="80000"/>
              </a:lnSpc>
            </a:pPr>
            <a:endParaRPr lang="ru-RU" sz="22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ru-RU" sz="4400">
                <a:latin typeface="Times New Roman" pitchFamily="18" charset="0"/>
              </a:rPr>
              <a:t>Task-Based Learning</a:t>
            </a:r>
          </a:p>
        </p:txBody>
      </p:sp>
      <p:sp>
        <p:nvSpPr>
          <p:cNvPr id="40966" name="Rectangle 6"/>
          <p:cNvSpPr>
            <a:spLocks noGrp="1" noChangeArrowheads="1"/>
          </p:cNvSpPr>
          <p:nvPr>
            <p:ph type="body" idx="1"/>
          </p:nvPr>
        </p:nvSpPr>
        <p:spPr>
          <a:noFill/>
          <a:ln/>
        </p:spPr>
        <p:txBody>
          <a:bodyPr/>
          <a:lstStyle/>
          <a:p>
            <a:pPr>
              <a:lnSpc>
                <a:spcPct val="80000"/>
              </a:lnSpc>
            </a:pPr>
            <a:r>
              <a:rPr lang="en-US" sz="2200"/>
              <a:t>the teacher introduces and defines the topic and the learners engage in activities that either help them to recall words and phrases that will be useful during the performance of the main task or to learn new words and phrases that are essential to the task.</a:t>
            </a:r>
            <a:endParaRPr lang="ru-RU" sz="2200"/>
          </a:p>
          <a:p>
            <a:pPr>
              <a:lnSpc>
                <a:spcPct val="80000"/>
              </a:lnSpc>
            </a:pPr>
            <a:r>
              <a:rPr lang="en-US" sz="2200"/>
              <a:t>the role of the teacher changes from that of an instructor and prosecutor of errors to that of a supporter and inventor of tasks which her/his learners enjoy doing.</a:t>
            </a:r>
            <a:endParaRPr lang="ru-RU" sz="2200"/>
          </a:p>
          <a:p>
            <a:pPr>
              <a:lnSpc>
                <a:spcPct val="80000"/>
              </a:lnSpc>
            </a:pPr>
            <a:r>
              <a:rPr lang="en-US" sz="2200"/>
              <a:t>the major task of the teacher in the pre-task phase is to find language materials (texts, videos, tapes, etc.) which are (a) from a lexico-grammatical perspective not too difficult to understand, and (b) from a content and general knowledge of the world perspective that considers the learners’ age and pre-knowledge interesting enough to motivate the learners to work with the materials.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p:txBody>
          <a:bodyPr>
            <a:normAutofit/>
          </a:bodyPr>
          <a:lstStyle/>
          <a:p>
            <a:r>
              <a:rPr lang="en-US" sz="4400">
                <a:latin typeface="Times New Roman" pitchFamily="18" charset="0"/>
              </a:rPr>
              <a:t>The Grammar Translation Method</a:t>
            </a:r>
            <a:endParaRPr lang="ru-RU" sz="4400">
              <a:latin typeface="Times New Roman" pitchFamily="18" charset="0"/>
            </a:endParaRPr>
          </a:p>
        </p:txBody>
      </p:sp>
      <p:sp>
        <p:nvSpPr>
          <p:cNvPr id="16388" name="Rectangle 4"/>
          <p:cNvSpPr>
            <a:spLocks noChangeArrowheads="1"/>
          </p:cNvSpPr>
          <p:nvPr/>
        </p:nvSpPr>
        <p:spPr bwMode="auto">
          <a:xfrm>
            <a:off x="457200" y="1600200"/>
            <a:ext cx="8229600" cy="4525963"/>
          </a:xfrm>
          <a:prstGeom prst="rect">
            <a:avLst/>
          </a:prstGeom>
          <a:noFill/>
          <a:ln w="9525">
            <a:noFill/>
            <a:miter lim="800000"/>
            <a:headEnd/>
            <a:tailEnd/>
          </a:ln>
          <a:effectLst/>
        </p:spPr>
        <p:txBody>
          <a:bodyPr/>
          <a:lstStyle/>
          <a:p>
            <a:pPr marL="342900" indent="-342900">
              <a:spcBef>
                <a:spcPct val="20000"/>
              </a:spcBef>
              <a:buClr>
                <a:schemeClr val="hlink"/>
              </a:buClr>
              <a:buSzPct val="80000"/>
              <a:buFont typeface="Wingdings" pitchFamily="2" charset="2"/>
              <a:buChar char="l"/>
            </a:pPr>
            <a:r>
              <a:rPr lang="en-US" altLang="zh-TW" sz="3200" dirty="0">
                <a:latin typeface="Times New Roman" pitchFamily="18" charset="0"/>
                <a:ea typeface="新細明體" charset="-120"/>
              </a:rPr>
              <a:t>Traditional instructor. </a:t>
            </a:r>
          </a:p>
          <a:p>
            <a:pPr marL="342900" indent="-342900">
              <a:spcBef>
                <a:spcPct val="20000"/>
              </a:spcBef>
              <a:buClr>
                <a:schemeClr val="hlink"/>
              </a:buClr>
              <a:buSzPct val="80000"/>
              <a:buFont typeface="Wingdings" pitchFamily="2" charset="2"/>
              <a:buChar char="l"/>
            </a:pPr>
            <a:r>
              <a:rPr lang="en-US" altLang="zh-TW" sz="3200" dirty="0">
                <a:latin typeface="Times New Roman" pitchFamily="18" charset="0"/>
                <a:ea typeface="新細明體" charset="-120"/>
              </a:rPr>
              <a:t>The authority in the classroom.</a:t>
            </a:r>
          </a:p>
          <a:p>
            <a:pPr marL="342900" indent="-342900">
              <a:spcBef>
                <a:spcPct val="20000"/>
              </a:spcBef>
              <a:buClr>
                <a:schemeClr val="hlink"/>
              </a:buClr>
              <a:buSzPct val="80000"/>
              <a:buFont typeface="Wingdings" pitchFamily="2" charset="2"/>
              <a:buChar char="l"/>
            </a:pPr>
            <a:r>
              <a:rPr lang="en-US" altLang="zh-TW" sz="3200" dirty="0">
                <a:latin typeface="Times New Roman" pitchFamily="18" charset="0"/>
                <a:ea typeface="新細明體" charset="-120"/>
              </a:rPr>
              <a:t>What does the teacher do?</a:t>
            </a:r>
          </a:p>
          <a:p>
            <a:pPr marL="342900" indent="-342900">
              <a:spcBef>
                <a:spcPct val="20000"/>
              </a:spcBef>
              <a:buClr>
                <a:schemeClr val="hlink"/>
              </a:buClr>
              <a:buSzPct val="80000"/>
              <a:buFont typeface="Wingdings" pitchFamily="2" charset="2"/>
              <a:buNone/>
            </a:pPr>
            <a:r>
              <a:rPr lang="en-US" altLang="zh-TW" sz="3200" dirty="0">
                <a:latin typeface="Times New Roman" pitchFamily="18" charset="0"/>
                <a:ea typeface="新細明體" charset="-120"/>
              </a:rPr>
              <a:t>    - </a:t>
            </a:r>
            <a:r>
              <a:rPr lang="en-US" altLang="zh-TW" sz="3200" dirty="0" smtClean="0">
                <a:latin typeface="Times New Roman" pitchFamily="18" charset="0"/>
                <a:ea typeface="新細明體" charset="-120"/>
              </a:rPr>
              <a:t>explains</a:t>
            </a:r>
            <a:endParaRPr lang="en-US" altLang="zh-TW" sz="3200" dirty="0">
              <a:latin typeface="Times New Roman" pitchFamily="18" charset="0"/>
              <a:ea typeface="新細明體" charset="-120"/>
            </a:endParaRPr>
          </a:p>
          <a:p>
            <a:pPr marL="342900" indent="-342900">
              <a:spcBef>
                <a:spcPct val="20000"/>
              </a:spcBef>
              <a:buClr>
                <a:schemeClr val="hlink"/>
              </a:buClr>
              <a:buSzPct val="80000"/>
              <a:buFont typeface="Wingdings" pitchFamily="2" charset="2"/>
              <a:buNone/>
            </a:pPr>
            <a:r>
              <a:rPr lang="en-US" altLang="zh-TW" sz="3200" dirty="0">
                <a:latin typeface="Times New Roman" pitchFamily="18" charset="0"/>
                <a:ea typeface="新細明體" charset="-120"/>
              </a:rPr>
              <a:t>    - </a:t>
            </a:r>
            <a:r>
              <a:rPr lang="en-US" altLang="zh-TW" sz="3200" dirty="0" smtClean="0">
                <a:latin typeface="Times New Roman" pitchFamily="18" charset="0"/>
                <a:ea typeface="新細明體" charset="-120"/>
              </a:rPr>
              <a:t>translates</a:t>
            </a:r>
            <a:endParaRPr lang="en-US" altLang="zh-TW" sz="3200" dirty="0">
              <a:latin typeface="Times New Roman" pitchFamily="18" charset="0"/>
              <a:ea typeface="新細明體" charset="-120"/>
            </a:endParaRPr>
          </a:p>
          <a:p>
            <a:pPr marL="342900" indent="-342900">
              <a:spcBef>
                <a:spcPct val="20000"/>
              </a:spcBef>
              <a:buClr>
                <a:schemeClr val="hlink"/>
              </a:buClr>
              <a:buSzPct val="80000"/>
              <a:buFont typeface="Wingdings" pitchFamily="2" charset="2"/>
              <a:buNone/>
            </a:pPr>
            <a:r>
              <a:rPr lang="en-US" altLang="zh-TW" sz="3200" dirty="0">
                <a:latin typeface="Times New Roman" pitchFamily="18" charset="0"/>
                <a:ea typeface="新細明體" charset="-120"/>
              </a:rPr>
              <a:t>    - </a:t>
            </a:r>
            <a:r>
              <a:rPr lang="en-US" altLang="zh-TW" sz="3200" dirty="0" smtClean="0">
                <a:latin typeface="Times New Roman" pitchFamily="18" charset="0"/>
                <a:ea typeface="新細明體" charset="-120"/>
              </a:rPr>
              <a:t>conducts </a:t>
            </a:r>
            <a:r>
              <a:rPr lang="en-US" altLang="zh-TW" sz="3200" dirty="0">
                <a:latin typeface="Times New Roman" pitchFamily="18" charset="0"/>
                <a:ea typeface="新細明體" charset="-120"/>
              </a:rPr>
              <a:t>practices</a:t>
            </a:r>
          </a:p>
          <a:p>
            <a:pPr marL="342900" indent="-342900">
              <a:spcBef>
                <a:spcPct val="20000"/>
              </a:spcBef>
              <a:buClr>
                <a:schemeClr val="hlink"/>
              </a:buClr>
              <a:buSzPct val="80000"/>
              <a:buFont typeface="Wingdings" pitchFamily="2" charset="2"/>
              <a:buNone/>
            </a:pPr>
            <a:r>
              <a:rPr lang="en-US" altLang="zh-TW" sz="3200" dirty="0">
                <a:latin typeface="Times New Roman" pitchFamily="18" charset="0"/>
                <a:ea typeface="新細明體" charset="-120"/>
              </a:rPr>
              <a:t>    - </a:t>
            </a:r>
            <a:r>
              <a:rPr lang="en-US" altLang="zh-TW" sz="3200" dirty="0" smtClean="0">
                <a:latin typeface="Times New Roman" pitchFamily="18" charset="0"/>
                <a:ea typeface="新細明體" charset="-120"/>
              </a:rPr>
              <a:t>corrects </a:t>
            </a:r>
            <a:r>
              <a:rPr lang="en-US" altLang="zh-TW" sz="3200" dirty="0">
                <a:latin typeface="Times New Roman" pitchFamily="18" charset="0"/>
                <a:ea typeface="新細明體" charset="-120"/>
              </a:rPr>
              <a:t>mistakes</a:t>
            </a:r>
          </a:p>
          <a:p>
            <a:pPr marL="342900" indent="-342900">
              <a:spcBef>
                <a:spcPct val="20000"/>
              </a:spcBef>
              <a:buClr>
                <a:schemeClr val="hlink"/>
              </a:buClr>
              <a:buSzPct val="80000"/>
              <a:buFont typeface="Wingdings" pitchFamily="2" charset="2"/>
              <a:buChar char="l"/>
            </a:pPr>
            <a:endParaRPr lang="en-US" altLang="zh-TW" sz="3200" dirty="0">
              <a:latin typeface="Times New Roman" pitchFamily="18" charset="0"/>
              <a:ea typeface="新細明體" charset="-12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827584" y="310238"/>
            <a:ext cx="7272808"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a:t>
            </a:r>
            <a:r>
              <a:rPr kumimoji="0" lang="kk-KZ" sz="30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R</a:t>
            </a:r>
            <a:r>
              <a:rPr kumimoji="0" lang="en-US" sz="30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ole</a:t>
            </a:r>
            <a:r>
              <a:rPr kumimoji="0" lang="kk-KZ" sz="30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a:t>
            </a:r>
            <a:r>
              <a:rPr kumimoji="0" lang="en-US" sz="30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of</a:t>
            </a:r>
            <a:r>
              <a:rPr kumimoji="0" lang="kk-KZ" sz="30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a:t>
            </a:r>
            <a:r>
              <a:rPr kumimoji="0" lang="en-US" sz="30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the</a:t>
            </a:r>
            <a:r>
              <a:rPr kumimoji="0" lang="en-US" sz="3000" b="1" i="0" u="none" strike="noStrike" cap="none" normalizeH="0" dirty="0" smtClean="0">
                <a:ln>
                  <a:noFill/>
                </a:ln>
                <a:solidFill>
                  <a:srgbClr val="C00000"/>
                </a:solidFill>
                <a:effectLst/>
                <a:latin typeface="Calibri" pitchFamily="34" charset="0"/>
                <a:ea typeface="Calibri" pitchFamily="34" charset="0"/>
                <a:cs typeface="Times New Roman" pitchFamily="18" charset="0"/>
              </a:rPr>
              <a:t> teacher</a:t>
            </a:r>
            <a:r>
              <a:rPr kumimoji="0" lang="kk-KZ" sz="30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a:t>
            </a:r>
            <a:r>
              <a:rPr kumimoji="0" lang="en-US" sz="30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in Direct methods</a:t>
            </a:r>
            <a:endParaRPr kumimoji="0" lang="kk-KZ" sz="3000" b="0" i="0" u="none" strike="noStrike" cap="none" normalizeH="0" baseline="0" dirty="0" smtClean="0">
              <a:ln>
                <a:noFill/>
              </a:ln>
              <a:solidFill>
                <a:srgbClr val="C00000"/>
              </a:solidFill>
              <a:effectLst/>
              <a:latin typeface="Arial" pitchFamily="34" charset="0"/>
              <a:cs typeface="Arial" pitchFamily="34" charset="0"/>
            </a:endParaRPr>
          </a:p>
        </p:txBody>
      </p:sp>
      <p:graphicFrame>
        <p:nvGraphicFramePr>
          <p:cNvPr id="24" name="23 Diyagram"/>
          <p:cNvGraphicFramePr/>
          <p:nvPr/>
        </p:nvGraphicFramePr>
        <p:xfrm>
          <a:off x="179512" y="1340768"/>
          <a:ext cx="8964488"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5" name="24 Sağ Ok"/>
          <p:cNvSpPr/>
          <p:nvPr/>
        </p:nvSpPr>
        <p:spPr>
          <a:xfrm rot="5400000">
            <a:off x="4029370" y="4542554"/>
            <a:ext cx="1224136" cy="293172"/>
          </a:xfrm>
          <a:prstGeom prst="rightArrow">
            <a:avLst>
              <a:gd name="adj1" fmla="val 8144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71472" y="1357298"/>
            <a:ext cx="8215370" cy="5293757"/>
          </a:xfrm>
          <a:prstGeom prst="rect">
            <a:avLst/>
          </a:prstGeom>
        </p:spPr>
        <p:txBody>
          <a:bodyPr wrap="square">
            <a:spAutoFit/>
          </a:bodyPr>
          <a:lstStyle/>
          <a:p>
            <a:pPr algn="ctr"/>
            <a:r>
              <a:rPr lang="en-US" sz="3200" b="1" dirty="0" smtClean="0">
                <a:solidFill>
                  <a:srgbClr val="7030A0"/>
                </a:solidFill>
                <a:latin typeface="Times New Roman" pitchFamily="18" charset="0"/>
                <a:cs typeface="Times New Roman" pitchFamily="18" charset="0"/>
              </a:rPr>
              <a:t>The teachers' role in these two approaches is basically one of central and active importance. The teacher runs the whole shebang. Every aspect of these approaches is controlled by the teacher as modeler, controller, pace setter, direction setter, monitor, corrector, etc. As such the teacher must be trained adequately to handle this responsibility and therefore a great deal of training is required.</a:t>
            </a:r>
            <a:r>
              <a:rPr lang="en-US" dirty="0" smtClean="0"/>
              <a:t/>
            </a:r>
            <a:br>
              <a:rPr lang="en-US" dirty="0" smtClean="0"/>
            </a:br>
            <a:endParaRPr lang="ru-RU" dirty="0"/>
          </a:p>
        </p:txBody>
      </p:sp>
      <p:sp>
        <p:nvSpPr>
          <p:cNvPr id="5" name="Прямоугольник 4"/>
          <p:cNvSpPr/>
          <p:nvPr/>
        </p:nvSpPr>
        <p:spPr>
          <a:xfrm>
            <a:off x="1714480" y="214290"/>
            <a:ext cx="6286544" cy="707886"/>
          </a:xfrm>
          <a:prstGeom prst="rect">
            <a:avLst/>
          </a:prstGeom>
        </p:spPr>
        <p:txBody>
          <a:bodyPr wrap="square">
            <a:spAutoFit/>
          </a:bodyPr>
          <a:lstStyle/>
          <a:p>
            <a:r>
              <a:rPr lang="ru-RU" sz="4000" b="1" dirty="0" smtClean="0">
                <a:solidFill>
                  <a:srgbClr val="002060"/>
                </a:solidFill>
                <a:latin typeface="Times New Roman" pitchFamily="18" charset="0"/>
                <a:cs typeface="Times New Roman" pitchFamily="18" charset="0"/>
              </a:rPr>
              <a:t>  </a:t>
            </a:r>
            <a:r>
              <a:rPr lang="en-US" sz="4000" b="1" dirty="0" smtClean="0">
                <a:solidFill>
                  <a:srgbClr val="FF00FF"/>
                </a:solidFill>
                <a:latin typeface="Times New Roman" pitchFamily="18" charset="0"/>
                <a:cs typeface="Times New Roman" pitchFamily="18" charset="0"/>
              </a:rPr>
              <a:t>Audio-Lingual Method</a:t>
            </a:r>
            <a:r>
              <a:rPr lang="en-US" sz="4000" b="1" dirty="0" smtClean="0">
                <a:solidFill>
                  <a:srgbClr val="FF00FF"/>
                </a:solidFill>
                <a:latin typeface="Times New Roman" pitchFamily="18" charset="0"/>
                <a:cs typeface="Times New Roman" pitchFamily="18" charset="0"/>
              </a:rPr>
              <a:t> </a:t>
            </a:r>
            <a:endParaRPr lang="ru-RU" sz="4000" dirty="0">
              <a:solidFill>
                <a:srgbClr val="FF00FF"/>
              </a:solidFill>
            </a:endParaRPr>
          </a:p>
        </p:txBody>
      </p:sp>
    </p:spTree>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idx="4294967295"/>
          </p:nvPr>
        </p:nvSpPr>
        <p:spPr/>
        <p:txBody>
          <a:bodyPr/>
          <a:lstStyle/>
          <a:p>
            <a:r>
              <a:rPr lang="en-US" sz="4400" dirty="0">
                <a:latin typeface="Times New Roman" pitchFamily="18" charset="0"/>
              </a:rPr>
              <a:t>Community Language </a:t>
            </a:r>
            <a:r>
              <a:rPr lang="en-US" sz="4400" dirty="0" smtClean="0">
                <a:latin typeface="Times New Roman" pitchFamily="18" charset="0"/>
              </a:rPr>
              <a:t>Learning</a:t>
            </a:r>
            <a:endParaRPr lang="ru-RU" sz="4400" dirty="0">
              <a:latin typeface="Times New Roman" pitchFamily="18" charset="0"/>
            </a:endParaRPr>
          </a:p>
        </p:txBody>
      </p:sp>
      <p:sp>
        <p:nvSpPr>
          <p:cNvPr id="3" name="Содержимое 2"/>
          <p:cNvSpPr>
            <a:spLocks/>
          </p:cNvSpPr>
          <p:nvPr/>
        </p:nvSpPr>
        <p:spPr bwMode="auto">
          <a:xfrm>
            <a:off x="457200" y="1600200"/>
            <a:ext cx="8229600" cy="4525963"/>
          </a:xfrm>
          <a:prstGeom prst="rect">
            <a:avLst/>
          </a:prstGeom>
          <a:noFill/>
          <a:ln w="9525">
            <a:noFill/>
            <a:miter lim="800000"/>
            <a:headEnd/>
            <a:tailEnd/>
          </a:ln>
        </p:spPr>
        <p:txBody>
          <a:bodyPr/>
          <a:lstStyle/>
          <a:p>
            <a:pPr marL="342900" indent="-342900">
              <a:lnSpc>
                <a:spcPct val="90000"/>
              </a:lnSpc>
              <a:spcBef>
                <a:spcPct val="20000"/>
              </a:spcBef>
              <a:buClr>
                <a:schemeClr val="hlink"/>
              </a:buClr>
              <a:buSzPct val="80000"/>
              <a:buFont typeface="Wingdings" pitchFamily="2" charset="2"/>
              <a:buChar char="l"/>
            </a:pPr>
            <a:endParaRPr lang="en-US" sz="3000" dirty="0" smtClean="0">
              <a:latin typeface="Times New Roman" pitchFamily="18" charset="0"/>
            </a:endParaRPr>
          </a:p>
          <a:p>
            <a:pPr marL="342900" indent="-342900">
              <a:lnSpc>
                <a:spcPct val="90000"/>
              </a:lnSpc>
              <a:spcBef>
                <a:spcPct val="20000"/>
              </a:spcBef>
              <a:buClr>
                <a:schemeClr val="hlink"/>
              </a:buClr>
              <a:buSzPct val="80000"/>
              <a:buFont typeface="Wingdings" pitchFamily="2" charset="2"/>
              <a:buChar char="l"/>
            </a:pPr>
            <a:r>
              <a:rPr lang="en-US" sz="4000" dirty="0" smtClean="0">
                <a:latin typeface="Times New Roman" pitchFamily="18" charset="0"/>
              </a:rPr>
              <a:t>Teacher’s </a:t>
            </a:r>
            <a:r>
              <a:rPr lang="en-US" sz="4000" dirty="0">
                <a:latin typeface="Times New Roman" pitchFamily="18" charset="0"/>
              </a:rPr>
              <a:t>role is less active.</a:t>
            </a:r>
          </a:p>
          <a:p>
            <a:pPr marL="342900" indent="-342900">
              <a:lnSpc>
                <a:spcPct val="90000"/>
              </a:lnSpc>
              <a:spcBef>
                <a:spcPct val="20000"/>
              </a:spcBef>
              <a:buClr>
                <a:schemeClr val="hlink"/>
              </a:buClr>
              <a:buSzPct val="80000"/>
              <a:buFont typeface="Wingdings" pitchFamily="2" charset="2"/>
              <a:buChar char="l"/>
            </a:pPr>
            <a:r>
              <a:rPr lang="en-US" sz="4000" dirty="0">
                <a:latin typeface="Times New Roman" pitchFamily="18" charset="0"/>
              </a:rPr>
              <a:t>T’s role  is as “knower” or “counselor”.</a:t>
            </a:r>
          </a:p>
          <a:p>
            <a:pPr marL="342900" indent="-342900">
              <a:lnSpc>
                <a:spcPct val="90000"/>
              </a:lnSpc>
              <a:spcBef>
                <a:spcPct val="20000"/>
              </a:spcBef>
              <a:buClr>
                <a:schemeClr val="hlink"/>
              </a:buClr>
              <a:buSzPct val="80000"/>
              <a:buFont typeface="Wingdings" pitchFamily="2" charset="2"/>
              <a:buChar char="l"/>
            </a:pPr>
            <a:r>
              <a:rPr lang="en-US" sz="4000" dirty="0" smtClean="0">
                <a:latin typeface="Times New Roman" pitchFamily="18" charset="0"/>
              </a:rPr>
              <a:t>Teacher gives </a:t>
            </a:r>
            <a:r>
              <a:rPr lang="en-US" sz="4000" dirty="0">
                <a:latin typeface="Times New Roman" pitchFamily="18" charset="0"/>
              </a:rPr>
              <a:t>to Ss so much freedom and </a:t>
            </a:r>
            <a:r>
              <a:rPr lang="en-US" sz="4000" dirty="0" smtClean="0">
                <a:latin typeface="Times New Roman" pitchFamily="18" charset="0"/>
              </a:rPr>
              <a:t>tends </a:t>
            </a:r>
            <a:r>
              <a:rPr lang="en-US" sz="4000" dirty="0">
                <a:latin typeface="Times New Roman" pitchFamily="18" charset="0"/>
              </a:rPr>
              <a:t>to intervene </a:t>
            </a:r>
            <a:r>
              <a:rPr lang="en-US" sz="4000" dirty="0" smtClean="0">
                <a:latin typeface="Times New Roman" pitchFamily="18" charset="0"/>
              </a:rPr>
              <a:t>too </a:t>
            </a:r>
            <a:r>
              <a:rPr lang="en-US" sz="4000" dirty="0">
                <a:latin typeface="Times New Roman" pitchFamily="18" charset="0"/>
              </a:rPr>
              <a:t>much.</a:t>
            </a:r>
            <a:endParaRPr lang="ru-RU" sz="4000" dirty="0">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idx="4294967295"/>
          </p:nvPr>
        </p:nvSpPr>
        <p:spPr/>
        <p:txBody>
          <a:bodyPr/>
          <a:lstStyle/>
          <a:p>
            <a:r>
              <a:rPr lang="en-US">
                <a:latin typeface="Times New Roman" pitchFamily="18" charset="0"/>
              </a:rPr>
              <a:t>Suggestopedia</a:t>
            </a:r>
            <a:endParaRPr lang="ru-RU">
              <a:latin typeface="Times New Roman" pitchFamily="18" charset="0"/>
            </a:endParaRPr>
          </a:p>
        </p:txBody>
      </p:sp>
      <p:sp>
        <p:nvSpPr>
          <p:cNvPr id="15362" name="Содержимое 2"/>
          <p:cNvSpPr>
            <a:spLocks noGrp="1"/>
          </p:cNvSpPr>
          <p:nvPr>
            <p:ph idx="4294967295"/>
          </p:nvPr>
        </p:nvSpPr>
        <p:spPr>
          <a:xfrm>
            <a:off x="468313" y="1557338"/>
            <a:ext cx="7924800" cy="4419600"/>
          </a:xfrm>
        </p:spPr>
        <p:txBody>
          <a:bodyPr/>
          <a:lstStyle/>
          <a:p>
            <a:r>
              <a:rPr lang="en-US" sz="3600" dirty="0" smtClean="0">
                <a:latin typeface="Times New Roman" pitchFamily="18" charset="0"/>
              </a:rPr>
              <a:t>Teacher’s </a:t>
            </a:r>
            <a:r>
              <a:rPr lang="en-US" sz="3600" dirty="0">
                <a:latin typeface="Times New Roman" pitchFamily="18" charset="0"/>
              </a:rPr>
              <a:t>role is active.</a:t>
            </a:r>
          </a:p>
          <a:p>
            <a:r>
              <a:rPr lang="en-US" sz="3600" dirty="0">
                <a:latin typeface="Times New Roman" pitchFamily="18" charset="0"/>
              </a:rPr>
              <a:t>T is the authority in the classroom.</a:t>
            </a:r>
          </a:p>
          <a:p>
            <a:r>
              <a:rPr lang="en-US" sz="3600" dirty="0">
                <a:latin typeface="Times New Roman" pitchFamily="18" charset="0"/>
              </a:rPr>
              <a:t>He/she should present all to the Ss.</a:t>
            </a:r>
          </a:p>
          <a:p>
            <a:r>
              <a:rPr lang="en-US" sz="3600" dirty="0">
                <a:latin typeface="Times New Roman" pitchFamily="18" charset="0"/>
              </a:rPr>
              <a:t>T should to have “complete faith”</a:t>
            </a:r>
          </a:p>
          <a:p>
            <a:r>
              <a:rPr lang="en-US" sz="3600" dirty="0">
                <a:latin typeface="Times New Roman" pitchFamily="18" charset="0"/>
              </a:rPr>
              <a:t>T should make friendly atmosphere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z="4400">
                <a:latin typeface="Times New Roman" pitchFamily="18" charset="0"/>
              </a:rPr>
              <a:t>Total Physical Response</a:t>
            </a:r>
            <a:endParaRPr lang="ru-RU" sz="4400">
              <a:latin typeface="Times New Roman" pitchFamily="18" charset="0"/>
            </a:endParaRPr>
          </a:p>
        </p:txBody>
      </p:sp>
      <p:sp>
        <p:nvSpPr>
          <p:cNvPr id="43011" name="Rectangle 3"/>
          <p:cNvSpPr>
            <a:spLocks noGrp="1" noChangeArrowheads="1"/>
          </p:cNvSpPr>
          <p:nvPr>
            <p:ph type="body" idx="1"/>
          </p:nvPr>
        </p:nvSpPr>
        <p:spPr/>
        <p:txBody>
          <a:bodyPr/>
          <a:lstStyle/>
          <a:p>
            <a:r>
              <a:rPr lang="en-US">
                <a:latin typeface="Times New Roman" pitchFamily="18" charset="0"/>
              </a:rPr>
              <a:t>The teacher plays an active and direct role in Total Physical Response. </a:t>
            </a:r>
          </a:p>
          <a:p>
            <a:r>
              <a:rPr lang="en-US">
                <a:latin typeface="Times New Roman" pitchFamily="18" charset="0"/>
              </a:rPr>
              <a:t>"The instructor is the director of a stage play in which the students are the actors".</a:t>
            </a:r>
            <a:r>
              <a:rPr lang="ru-RU">
                <a:latin typeface="Times New Roman" pitchFamily="18" charset="0"/>
              </a:rPr>
              <a:t> </a:t>
            </a:r>
            <a:endParaRPr lang="en-US">
              <a:latin typeface="Times New Roman" pitchFamily="18" charset="0"/>
            </a:endParaRPr>
          </a:p>
          <a:p>
            <a:r>
              <a:rPr lang="en-US">
                <a:latin typeface="Times New Roman" pitchFamily="18" charset="0"/>
              </a:rPr>
              <a:t>It is the teacher who decides what to teach, who models and presents the new materials, and who selects supporting materials for classroom use.</a:t>
            </a:r>
            <a:r>
              <a:rPr lang="ru-RU">
                <a:latin typeface="Times New Roman" pitchFamily="18"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4"/>
          <p:cNvSpPr>
            <a:spLocks noGrp="1"/>
          </p:cNvSpPr>
          <p:nvPr>
            <p:ph type="title" idx="4294967295"/>
          </p:nvPr>
        </p:nvSpPr>
        <p:spPr/>
        <p:txBody>
          <a:bodyPr lIns="0" rIns="0" bIns="0" anchor="b"/>
          <a:lstStyle/>
          <a:p>
            <a:pPr marL="342900" indent="-342900"/>
            <a:r>
              <a:rPr lang="en-US" sz="1400" dirty="0">
                <a:solidFill>
                  <a:srgbClr val="0A0A0A"/>
                </a:solidFill>
              </a:rPr>
              <a:t/>
            </a:r>
            <a:br>
              <a:rPr lang="en-US" sz="1400" dirty="0">
                <a:solidFill>
                  <a:srgbClr val="0A0A0A"/>
                </a:solidFill>
              </a:rPr>
            </a:br>
            <a:r>
              <a:rPr lang="en-US" sz="4400" dirty="0">
                <a:solidFill>
                  <a:schemeClr val="bg1"/>
                </a:solidFill>
                <a:latin typeface="Times New Roman" pitchFamily="18" charset="0"/>
              </a:rPr>
              <a:t>Silent </a:t>
            </a:r>
            <a:r>
              <a:rPr lang="en-US" sz="4400" dirty="0" smtClean="0">
                <a:solidFill>
                  <a:schemeClr val="bg1"/>
                </a:solidFill>
                <a:latin typeface="Times New Roman" pitchFamily="18" charset="0"/>
              </a:rPr>
              <a:t>Way</a:t>
            </a:r>
            <a:endParaRPr lang="es-DO" sz="4400" dirty="0">
              <a:solidFill>
                <a:schemeClr val="bg1"/>
              </a:solidFill>
              <a:latin typeface="Times New Roman" pitchFamily="18" charset="0"/>
            </a:endParaRPr>
          </a:p>
        </p:txBody>
      </p:sp>
      <p:sp>
        <p:nvSpPr>
          <p:cNvPr id="3" name="Content Placeholder 2"/>
          <p:cNvSpPr>
            <a:spLocks noGrp="1"/>
          </p:cNvSpPr>
          <p:nvPr>
            <p:ph idx="4294967295"/>
          </p:nvPr>
        </p:nvSpPr>
        <p:spPr>
          <a:xfrm>
            <a:off x="179388" y="1600200"/>
            <a:ext cx="8355012" cy="4419600"/>
          </a:xfrm>
        </p:spPr>
        <p:txBody>
          <a:bodyPr/>
          <a:lstStyle/>
          <a:p>
            <a:pPr marL="914400" lvl="2" indent="-246063"/>
            <a:r>
              <a:rPr lang="en-US" sz="3200" dirty="0" smtClean="0"/>
              <a:t>Teacher’s </a:t>
            </a:r>
            <a:r>
              <a:rPr lang="en-US" sz="3200" dirty="0"/>
              <a:t>role is less active</a:t>
            </a:r>
          </a:p>
          <a:p>
            <a:pPr marL="914400" lvl="2" indent="-246063"/>
            <a:r>
              <a:rPr lang="en-US" sz="3200" dirty="0"/>
              <a:t>Stimulator / Not a hand holder </a:t>
            </a:r>
          </a:p>
          <a:p>
            <a:pPr marL="914400" lvl="2" indent="-246063"/>
            <a:r>
              <a:rPr lang="en-US" sz="3600" dirty="0"/>
              <a:t>Being silent most of the time</a:t>
            </a:r>
          </a:p>
          <a:p>
            <a:pPr marL="914400" lvl="2" indent="-246063"/>
            <a:r>
              <a:rPr lang="en-US" sz="3600" dirty="0"/>
              <a:t>Getting out of the way for Ss to develop inner criteria</a:t>
            </a:r>
          </a:p>
          <a:p>
            <a:pPr marL="914400" lvl="2" indent="-246063"/>
            <a:r>
              <a:rPr lang="en-US" sz="3600" dirty="0"/>
              <a:t>Cooperative  rather than competitive  procedures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ru-RU" sz="4400" dirty="0" err="1">
                <a:latin typeface="Times New Roman" pitchFamily="18" charset="0"/>
              </a:rPr>
              <a:t>Natural</a:t>
            </a:r>
            <a:r>
              <a:rPr lang="ru-RU" sz="4400" dirty="0">
                <a:latin typeface="Times New Roman" pitchFamily="18" charset="0"/>
              </a:rPr>
              <a:t> </a:t>
            </a:r>
            <a:r>
              <a:rPr lang="en-US" sz="4400" dirty="0" smtClean="0">
                <a:latin typeface="Times New Roman" pitchFamily="18" charset="0"/>
              </a:rPr>
              <a:t>A</a:t>
            </a:r>
            <a:r>
              <a:rPr lang="ru-RU" sz="4400" dirty="0" err="1" smtClean="0">
                <a:latin typeface="Times New Roman" pitchFamily="18" charset="0"/>
              </a:rPr>
              <a:t>pproach</a:t>
            </a:r>
            <a:r>
              <a:rPr lang="ru-RU" dirty="0" smtClean="0"/>
              <a:t> </a:t>
            </a:r>
            <a:endParaRPr lang="ru-RU" dirty="0"/>
          </a:p>
        </p:txBody>
      </p:sp>
      <p:sp>
        <p:nvSpPr>
          <p:cNvPr id="17411" name="Rectangle 3"/>
          <p:cNvSpPr>
            <a:spLocks noGrp="1" noChangeArrowheads="1"/>
          </p:cNvSpPr>
          <p:nvPr>
            <p:ph type="body" idx="1"/>
          </p:nvPr>
        </p:nvSpPr>
        <p:spPr>
          <a:xfrm>
            <a:off x="539750" y="1700213"/>
            <a:ext cx="7924800" cy="4419600"/>
          </a:xfrm>
        </p:spPr>
        <p:txBody>
          <a:bodyPr/>
          <a:lstStyle/>
          <a:p>
            <a:r>
              <a:rPr lang="en-US" dirty="0" smtClean="0">
                <a:latin typeface="Times New Roman" pitchFamily="18" charset="0"/>
              </a:rPr>
              <a:t>Teacher’s </a:t>
            </a:r>
            <a:r>
              <a:rPr lang="en-US" dirty="0">
                <a:latin typeface="Times New Roman" pitchFamily="18" charset="0"/>
              </a:rPr>
              <a:t>role is active</a:t>
            </a:r>
            <a:r>
              <a:rPr lang="en-US" sz="3600" dirty="0">
                <a:latin typeface="Times New Roman" pitchFamily="18" charset="0"/>
              </a:rPr>
              <a:t>.</a:t>
            </a:r>
            <a:r>
              <a:rPr lang="ru-RU" dirty="0">
                <a:latin typeface="Times New Roman" pitchFamily="18" charset="0"/>
              </a:rPr>
              <a:t> </a:t>
            </a:r>
            <a:endParaRPr lang="en-US" dirty="0">
              <a:latin typeface="Times New Roman" pitchFamily="18" charset="0"/>
            </a:endParaRPr>
          </a:p>
          <a:p>
            <a:r>
              <a:rPr lang="ru-RU" dirty="0" err="1">
                <a:latin typeface="Times New Roman" pitchFamily="18" charset="0"/>
              </a:rPr>
              <a:t>Teacher</a:t>
            </a:r>
            <a:r>
              <a:rPr lang="ru-RU" dirty="0">
                <a:latin typeface="Times New Roman" pitchFamily="18" charset="0"/>
              </a:rPr>
              <a:t> </a:t>
            </a:r>
            <a:r>
              <a:rPr lang="ru-RU" dirty="0" err="1">
                <a:latin typeface="Times New Roman" pitchFamily="18" charset="0"/>
              </a:rPr>
              <a:t>is</a:t>
            </a:r>
            <a:r>
              <a:rPr lang="ru-RU" dirty="0">
                <a:latin typeface="Times New Roman" pitchFamily="18" charset="0"/>
              </a:rPr>
              <a:t> </a:t>
            </a:r>
            <a:r>
              <a:rPr lang="ru-RU" dirty="0" err="1">
                <a:latin typeface="Times New Roman" pitchFamily="18" charset="0"/>
              </a:rPr>
              <a:t>primary</a:t>
            </a:r>
            <a:r>
              <a:rPr lang="ru-RU" dirty="0">
                <a:latin typeface="Times New Roman" pitchFamily="18" charset="0"/>
              </a:rPr>
              <a:t> </a:t>
            </a:r>
            <a:r>
              <a:rPr lang="ru-RU" dirty="0" err="1">
                <a:latin typeface="Times New Roman" pitchFamily="18" charset="0"/>
              </a:rPr>
              <a:t>source</a:t>
            </a:r>
            <a:r>
              <a:rPr lang="ru-RU" dirty="0">
                <a:latin typeface="Times New Roman" pitchFamily="18" charset="0"/>
              </a:rPr>
              <a:t> </a:t>
            </a:r>
            <a:r>
              <a:rPr lang="ru-RU" dirty="0" err="1">
                <a:latin typeface="Times New Roman" pitchFamily="18" charset="0"/>
              </a:rPr>
              <a:t>of</a:t>
            </a:r>
            <a:r>
              <a:rPr lang="ru-RU" dirty="0">
                <a:latin typeface="Times New Roman" pitchFamily="18" charset="0"/>
              </a:rPr>
              <a:t> </a:t>
            </a:r>
            <a:r>
              <a:rPr lang="ru-RU" dirty="0" err="1">
                <a:latin typeface="Times New Roman" pitchFamily="18" charset="0"/>
              </a:rPr>
              <a:t>comprehensible</a:t>
            </a:r>
            <a:r>
              <a:rPr lang="ru-RU" dirty="0">
                <a:latin typeface="Times New Roman" pitchFamily="18" charset="0"/>
              </a:rPr>
              <a:t> </a:t>
            </a:r>
            <a:r>
              <a:rPr lang="ru-RU" dirty="0" err="1">
                <a:latin typeface="Times New Roman" pitchFamily="18" charset="0"/>
              </a:rPr>
              <a:t>input</a:t>
            </a:r>
            <a:r>
              <a:rPr lang="ru-RU" dirty="0">
                <a:latin typeface="Times New Roman" pitchFamily="18" charset="0"/>
              </a:rPr>
              <a:t>. </a:t>
            </a:r>
          </a:p>
          <a:p>
            <a:r>
              <a:rPr lang="ru-RU" dirty="0" err="1">
                <a:latin typeface="Times New Roman" pitchFamily="18" charset="0"/>
              </a:rPr>
              <a:t>Teacher</a:t>
            </a:r>
            <a:r>
              <a:rPr lang="ru-RU" dirty="0">
                <a:latin typeface="Times New Roman" pitchFamily="18" charset="0"/>
              </a:rPr>
              <a:t> </a:t>
            </a:r>
            <a:r>
              <a:rPr lang="ru-RU" dirty="0" err="1">
                <a:latin typeface="Times New Roman" pitchFamily="18" charset="0"/>
              </a:rPr>
              <a:t>creates</a:t>
            </a:r>
            <a:r>
              <a:rPr lang="ru-RU" dirty="0">
                <a:latin typeface="Times New Roman" pitchFamily="18" charset="0"/>
              </a:rPr>
              <a:t> </a:t>
            </a:r>
            <a:r>
              <a:rPr lang="ru-RU" dirty="0" err="1">
                <a:latin typeface="Times New Roman" pitchFamily="18" charset="0"/>
              </a:rPr>
              <a:t>a</a:t>
            </a:r>
            <a:r>
              <a:rPr lang="ru-RU" dirty="0">
                <a:latin typeface="Times New Roman" pitchFamily="18" charset="0"/>
              </a:rPr>
              <a:t> </a:t>
            </a:r>
            <a:r>
              <a:rPr lang="ru-RU" dirty="0" err="1">
                <a:latin typeface="Times New Roman" pitchFamily="18" charset="0"/>
              </a:rPr>
              <a:t>classroom</a:t>
            </a:r>
            <a:r>
              <a:rPr lang="ru-RU" dirty="0">
                <a:latin typeface="Times New Roman" pitchFamily="18" charset="0"/>
              </a:rPr>
              <a:t> </a:t>
            </a:r>
            <a:r>
              <a:rPr lang="ru-RU" dirty="0" err="1">
                <a:latin typeface="Times New Roman" pitchFamily="18" charset="0"/>
              </a:rPr>
              <a:t>atmosphere</a:t>
            </a:r>
            <a:r>
              <a:rPr lang="ru-RU" dirty="0">
                <a:latin typeface="Times New Roman" pitchFamily="18" charset="0"/>
              </a:rPr>
              <a:t> </a:t>
            </a:r>
            <a:r>
              <a:rPr lang="ru-RU" dirty="0" err="1">
                <a:latin typeface="Times New Roman" pitchFamily="18" charset="0"/>
              </a:rPr>
              <a:t>that</a:t>
            </a:r>
            <a:r>
              <a:rPr lang="ru-RU" dirty="0">
                <a:latin typeface="Times New Roman" pitchFamily="18" charset="0"/>
              </a:rPr>
              <a:t> </a:t>
            </a:r>
            <a:r>
              <a:rPr lang="ru-RU" dirty="0" err="1">
                <a:latin typeface="Times New Roman" pitchFamily="18" charset="0"/>
              </a:rPr>
              <a:t>is</a:t>
            </a:r>
            <a:r>
              <a:rPr lang="ru-RU" dirty="0">
                <a:latin typeface="Times New Roman" pitchFamily="18" charset="0"/>
              </a:rPr>
              <a:t> </a:t>
            </a:r>
            <a:r>
              <a:rPr lang="ru-RU" dirty="0" err="1">
                <a:latin typeface="Times New Roman" pitchFamily="18" charset="0"/>
              </a:rPr>
              <a:t>interesting</a:t>
            </a:r>
            <a:r>
              <a:rPr lang="ru-RU" dirty="0">
                <a:latin typeface="Times New Roman" pitchFamily="18" charset="0"/>
              </a:rPr>
              <a:t> </a:t>
            </a:r>
            <a:r>
              <a:rPr lang="ru-RU" dirty="0" err="1">
                <a:latin typeface="Times New Roman" pitchFamily="18" charset="0"/>
              </a:rPr>
              <a:t>and</a:t>
            </a:r>
            <a:r>
              <a:rPr lang="ru-RU" dirty="0">
                <a:latin typeface="Times New Roman" pitchFamily="18" charset="0"/>
              </a:rPr>
              <a:t> </a:t>
            </a:r>
            <a:r>
              <a:rPr lang="ru-RU" dirty="0" err="1">
                <a:latin typeface="Times New Roman" pitchFamily="18" charset="0"/>
              </a:rPr>
              <a:t>friendly</a:t>
            </a:r>
            <a:r>
              <a:rPr lang="ru-RU" dirty="0">
                <a:latin typeface="Times New Roman" pitchFamily="18" charset="0"/>
              </a:rPr>
              <a:t> </a:t>
            </a:r>
            <a:r>
              <a:rPr lang="ru-RU" dirty="0" err="1">
                <a:latin typeface="Times New Roman" pitchFamily="18" charset="0"/>
              </a:rPr>
              <a:t>to</a:t>
            </a:r>
            <a:r>
              <a:rPr lang="ru-RU" dirty="0">
                <a:latin typeface="Times New Roman" pitchFamily="18" charset="0"/>
              </a:rPr>
              <a:t> </a:t>
            </a:r>
            <a:r>
              <a:rPr lang="ru-RU" dirty="0" err="1">
                <a:latin typeface="Times New Roman" pitchFamily="18" charset="0"/>
              </a:rPr>
              <a:t>lower</a:t>
            </a:r>
            <a:r>
              <a:rPr lang="ru-RU" dirty="0">
                <a:latin typeface="Times New Roman" pitchFamily="18" charset="0"/>
              </a:rPr>
              <a:t> </a:t>
            </a:r>
            <a:r>
              <a:rPr lang="ru-RU" dirty="0" err="1">
                <a:latin typeface="Times New Roman" pitchFamily="18" charset="0"/>
              </a:rPr>
              <a:t>the</a:t>
            </a:r>
            <a:r>
              <a:rPr lang="ru-RU" dirty="0">
                <a:latin typeface="Times New Roman" pitchFamily="18" charset="0"/>
              </a:rPr>
              <a:t> </a:t>
            </a:r>
            <a:r>
              <a:rPr lang="ru-RU" dirty="0" err="1">
                <a:latin typeface="Times New Roman" pitchFamily="18" charset="0"/>
              </a:rPr>
              <a:t>affective</a:t>
            </a:r>
            <a:r>
              <a:rPr lang="ru-RU" dirty="0">
                <a:latin typeface="Times New Roman" pitchFamily="18" charset="0"/>
              </a:rPr>
              <a:t> </a:t>
            </a:r>
            <a:r>
              <a:rPr lang="ru-RU" dirty="0" err="1">
                <a:latin typeface="Times New Roman" pitchFamily="18" charset="0"/>
              </a:rPr>
              <a:t>filter</a:t>
            </a:r>
            <a:r>
              <a:rPr lang="ru-RU" dirty="0">
                <a:latin typeface="Times New Roman" pitchFamily="18" charset="0"/>
              </a:rPr>
              <a:t>. </a:t>
            </a:r>
          </a:p>
          <a:p>
            <a:r>
              <a:rPr lang="ru-RU" dirty="0" err="1">
                <a:latin typeface="Times New Roman" pitchFamily="18" charset="0"/>
              </a:rPr>
              <a:t>Teacher</a:t>
            </a:r>
            <a:r>
              <a:rPr lang="ru-RU" dirty="0">
                <a:latin typeface="Times New Roman" pitchFamily="18" charset="0"/>
              </a:rPr>
              <a:t> </a:t>
            </a:r>
            <a:r>
              <a:rPr lang="ru-RU" dirty="0" err="1">
                <a:latin typeface="Times New Roman" pitchFamily="18" charset="0"/>
              </a:rPr>
              <a:t>chooses</a:t>
            </a:r>
            <a:r>
              <a:rPr lang="ru-RU" dirty="0">
                <a:latin typeface="Times New Roman" pitchFamily="18" charset="0"/>
              </a:rPr>
              <a:t> </a:t>
            </a:r>
            <a:r>
              <a:rPr lang="ru-RU" dirty="0" err="1">
                <a:latin typeface="Times New Roman" pitchFamily="18" charset="0"/>
              </a:rPr>
              <a:t>a</a:t>
            </a:r>
            <a:r>
              <a:rPr lang="ru-RU" dirty="0">
                <a:latin typeface="Times New Roman" pitchFamily="18" charset="0"/>
              </a:rPr>
              <a:t> </a:t>
            </a:r>
            <a:r>
              <a:rPr lang="ru-RU" dirty="0" err="1">
                <a:latin typeface="Times New Roman" pitchFamily="18" charset="0"/>
              </a:rPr>
              <a:t>rich</a:t>
            </a:r>
            <a:r>
              <a:rPr lang="ru-RU" dirty="0">
                <a:latin typeface="Times New Roman" pitchFamily="18" charset="0"/>
              </a:rPr>
              <a:t> </a:t>
            </a:r>
            <a:r>
              <a:rPr lang="ru-RU" dirty="0" err="1">
                <a:latin typeface="Times New Roman" pitchFamily="18" charset="0"/>
              </a:rPr>
              <a:t>mix</a:t>
            </a:r>
            <a:r>
              <a:rPr lang="ru-RU" dirty="0">
                <a:latin typeface="Times New Roman" pitchFamily="18" charset="0"/>
              </a:rPr>
              <a:t> </a:t>
            </a:r>
            <a:r>
              <a:rPr lang="ru-RU" dirty="0" err="1">
                <a:latin typeface="Times New Roman" pitchFamily="18" charset="0"/>
              </a:rPr>
              <a:t>of</a:t>
            </a:r>
            <a:r>
              <a:rPr lang="ru-RU" dirty="0">
                <a:latin typeface="Times New Roman" pitchFamily="18" charset="0"/>
              </a:rPr>
              <a:t> </a:t>
            </a:r>
            <a:r>
              <a:rPr lang="ru-RU" dirty="0" err="1">
                <a:latin typeface="Times New Roman" pitchFamily="18" charset="0"/>
              </a:rPr>
              <a:t>classroom</a:t>
            </a:r>
            <a:r>
              <a:rPr lang="ru-RU" dirty="0">
                <a:latin typeface="Times New Roman" pitchFamily="18" charset="0"/>
              </a:rPr>
              <a:t> </a:t>
            </a:r>
            <a:r>
              <a:rPr lang="ru-RU" dirty="0" err="1">
                <a:latin typeface="Times New Roman" pitchFamily="18" charset="0"/>
              </a:rPr>
              <a:t>activities</a:t>
            </a:r>
            <a:r>
              <a:rPr lang="ru-RU" dirty="0">
                <a:latin typeface="Times New Roman" pitchFamily="18"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Скругленный">
  <a:themeElements>
    <a:clrScheme name="Скругленный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Скругленный">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кругленный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Скругленный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Скругленный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Скругленный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Скругленный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Скругленный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Скругленный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Скругленный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Скругленный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Скругленный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Radial</Template>
  <TotalTime>423</TotalTime>
  <Words>917</Words>
  <Application>Microsoft Office PowerPoint</Application>
  <PresentationFormat>Экран (4:3)</PresentationFormat>
  <Paragraphs>65</Paragraphs>
  <Slides>14</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Скругленный</vt:lpstr>
      <vt:lpstr>Teacher’s role in different methods of teaching English. </vt:lpstr>
      <vt:lpstr>The Grammar Translation Method</vt:lpstr>
      <vt:lpstr>Слайд 3</vt:lpstr>
      <vt:lpstr>Слайд 4</vt:lpstr>
      <vt:lpstr>Community Language Learning</vt:lpstr>
      <vt:lpstr>Suggestopedia</vt:lpstr>
      <vt:lpstr>Total Physical Response</vt:lpstr>
      <vt:lpstr> Silent Way</vt:lpstr>
      <vt:lpstr>Natural Approach </vt:lpstr>
      <vt:lpstr>Communicative Language Teaching</vt:lpstr>
      <vt:lpstr>Lexical Approach</vt:lpstr>
      <vt:lpstr>Presentation Practice Production</vt:lpstr>
      <vt:lpstr>Task-Based Learning</vt:lpstr>
      <vt:lpstr>Task-Based Learning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Альфия</dc:creator>
  <cp:lastModifiedBy>User</cp:lastModifiedBy>
  <cp:revision>37</cp:revision>
  <dcterms:created xsi:type="dcterms:W3CDTF">2012-04-03T12:15:16Z</dcterms:created>
  <dcterms:modified xsi:type="dcterms:W3CDTF">2012-04-04T03:25:06Z</dcterms:modified>
</cp:coreProperties>
</file>